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7" r:id="rId2"/>
    <p:sldId id="258" r:id="rId3"/>
    <p:sldId id="259" r:id="rId4"/>
    <p:sldId id="260" r:id="rId5"/>
    <p:sldId id="261" r:id="rId6"/>
    <p:sldId id="262" r:id="rId7"/>
    <p:sldId id="376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67" r:id="rId32"/>
    <p:sldId id="368" r:id="rId33"/>
    <p:sldId id="369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73" r:id="rId45"/>
    <p:sldId id="297" r:id="rId46"/>
    <p:sldId id="371" r:id="rId47"/>
    <p:sldId id="372" r:id="rId48"/>
    <p:sldId id="298" r:id="rId49"/>
    <p:sldId id="299" r:id="rId50"/>
    <p:sldId id="300" r:id="rId51"/>
    <p:sldId id="301" r:id="rId52"/>
    <p:sldId id="302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75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74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77" r:id="rId82"/>
    <p:sldId id="378" r:id="rId83"/>
    <p:sldId id="330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5" r:id="rId116"/>
    <p:sldId id="366" r:id="rId1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FD3C0-648A-4320-B77A-BB2B4F875905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05F23-64EB-4507-A357-4E6320B9C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02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3893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9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3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5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59785-19DA-4970-BF7E-DCEC372E97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958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8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8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6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34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0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1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2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4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3C11-E6EE-47F5-90E0-EFABE8A247F8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5EC90-981B-414B-B478-0D48F9F7A7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0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1" y="147484"/>
            <a:ext cx="9252154" cy="5191432"/>
          </a:xfrm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</a:rPr>
            </a:br>
            <a:r>
              <a:rPr lang="ru-RU" altLang="ru-RU" sz="4400" b="1" dirty="0" smtClean="0">
                <a:latin typeface="Times New Roman" panose="02020603050405020304" pitchFamily="18" charset="0"/>
              </a:rPr>
              <a:t>Общее </a:t>
            </a:r>
            <a:r>
              <a:rPr lang="ru-RU" altLang="ru-RU" sz="4400" b="1" dirty="0">
                <a:latin typeface="Times New Roman" panose="02020603050405020304" pitchFamily="18" charset="0"/>
              </a:rPr>
              <a:t>течение сифилиса.</a:t>
            </a:r>
            <a:br>
              <a:rPr lang="ru-RU" altLang="ru-RU" sz="4400" b="1" dirty="0">
                <a:latin typeface="Times New Roman" panose="02020603050405020304" pitchFamily="18" charset="0"/>
              </a:rPr>
            </a:br>
            <a:r>
              <a:rPr lang="en-US" altLang="ru-RU" sz="44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4400" b="1" dirty="0" smtClean="0">
                <a:latin typeface="Times New Roman" panose="02020603050405020304" pitchFamily="18" charset="0"/>
              </a:rPr>
              <a:t>Особенности проявлений приобретённого сифилиса </a:t>
            </a:r>
            <a:r>
              <a:rPr lang="ru-RU" altLang="ru-RU" sz="4400" b="1" dirty="0">
                <a:latin typeface="Times New Roman" panose="02020603050405020304" pitchFamily="18" charset="0"/>
              </a:rPr>
              <a:t>на коже и слизистых оболочках.</a:t>
            </a:r>
            <a:br>
              <a:rPr lang="ru-RU" altLang="ru-RU" sz="4400" b="1" dirty="0">
                <a:latin typeface="Times New Roman" panose="02020603050405020304" pitchFamily="18" charset="0"/>
              </a:rPr>
            </a:br>
            <a:r>
              <a:rPr lang="ru-RU" altLang="ru-RU" sz="4400" b="1" dirty="0">
                <a:latin typeface="Times New Roman" panose="02020603050405020304" pitchFamily="18" charset="0"/>
              </a:rPr>
              <a:t> </a:t>
            </a:r>
            <a:br>
              <a:rPr lang="ru-RU" altLang="ru-RU" sz="4400" b="1" dirty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endParaRPr lang="ru-RU" altLang="ru-RU" sz="3200" b="1" dirty="0"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399" y="5574890"/>
            <a:ext cx="9030930" cy="914400"/>
          </a:xfrm>
          <a:ln>
            <a:solidFill>
              <a:srgbClr val="800000"/>
            </a:solidFill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 дерматовенерологии   </a:t>
            </a:r>
            <a:r>
              <a:rPr lang="ru-RU" altLang="ru-RU" sz="1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ОрГМУ</a:t>
            </a:r>
            <a:endParaRPr lang="ru-RU" altLang="ru-RU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6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05000" y="381001"/>
            <a:ext cx="8534400" cy="5262563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Garamond" panose="02020404030301010803" pitchFamily="18" charset="0"/>
              </a:rPr>
              <a:t>По данным ВОЗ ежегодно в мире регистрируется более 300 млн. новых случаев ИППП, значительная часть которых приходится на долю молодёжи.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b="1">
              <a:latin typeface="Garamond" panose="02020404030301010803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Garamond" panose="02020404030301010803" pitchFamily="18" charset="0"/>
              </a:rPr>
              <a:t>Ежегодно от ИППП умирает 1 млн. человек (исключая СПИД).</a:t>
            </a:r>
          </a:p>
        </p:txBody>
      </p:sp>
    </p:spTree>
    <p:extLst>
      <p:ext uri="{BB962C8B-B14F-4D97-AF65-F5344CB8AC3E}">
        <p14:creationId xmlns:p14="http://schemas.microsoft.com/office/powerpoint/2010/main" val="512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8077200" cy="838200"/>
          </a:xfrm>
        </p:spPr>
        <p:txBody>
          <a:bodyPr/>
          <a:lstStyle/>
          <a:p>
            <a:pPr algn="ctr" eaLnBrk="1" hangingPunct="1"/>
            <a:r>
              <a:rPr lang="ru-RU" altLang="ru-RU" sz="2400" dirty="0"/>
              <a:t/>
            </a:r>
            <a:br>
              <a:rPr lang="ru-RU" altLang="ru-RU" sz="2400" dirty="0"/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Седловидный нос</a:t>
            </a:r>
          </a:p>
        </p:txBody>
      </p:sp>
      <p:pic>
        <p:nvPicPr>
          <p:cNvPr id="96259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1" y="914400"/>
            <a:ext cx="3286125" cy="4953000"/>
          </a:xfrm>
          <a:noFill/>
        </p:spPr>
      </p:pic>
      <p:pic>
        <p:nvPicPr>
          <p:cNvPr id="96260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1" y="914400"/>
            <a:ext cx="3267075" cy="4953000"/>
          </a:xfrm>
          <a:noFill/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 rot="288258">
            <a:off x="7086600" y="2895600"/>
            <a:ext cx="1600200" cy="2286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4572000" y="3200400"/>
            <a:ext cx="304800" cy="1524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9024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Гуммозные поражения области лица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3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609601"/>
            <a:ext cx="3481388" cy="5260975"/>
          </a:xfrm>
          <a:noFill/>
        </p:spPr>
      </p:pic>
      <p:pic>
        <p:nvPicPr>
          <p:cNvPr id="97284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569914"/>
            <a:ext cx="3500438" cy="5260975"/>
          </a:xfrm>
          <a:noFill/>
        </p:spPr>
      </p:pic>
      <p:sp>
        <p:nvSpPr>
          <p:cNvPr id="2" name="Овал 1"/>
          <p:cNvSpPr/>
          <p:nvPr/>
        </p:nvSpPr>
        <p:spPr>
          <a:xfrm>
            <a:off x="8737600" y="2454276"/>
            <a:ext cx="533400" cy="422275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696200" y="2454275"/>
            <a:ext cx="457200" cy="425450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00400" y="2870201"/>
            <a:ext cx="609600" cy="454025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343400" y="2832101"/>
            <a:ext cx="609600" cy="454025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686800" cy="1066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Гуммозная деструкция лица            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Периостальные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гуммы костей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носа</a:t>
            </a:r>
          </a:p>
        </p:txBody>
      </p:sp>
      <p:pic>
        <p:nvPicPr>
          <p:cNvPr id="98307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90600"/>
            <a:ext cx="2959100" cy="4425950"/>
          </a:xfrm>
          <a:noFill/>
        </p:spPr>
      </p:pic>
      <p:pic>
        <p:nvPicPr>
          <p:cNvPr id="98308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066800"/>
            <a:ext cx="3048000" cy="4578350"/>
          </a:xfrm>
          <a:noFill/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6934200" y="3124200"/>
            <a:ext cx="838200" cy="381000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8610600" y="3124200"/>
            <a:ext cx="838200" cy="381000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819400" y="1676400"/>
            <a:ext cx="609600" cy="381000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4267200" y="1600200"/>
            <a:ext cx="762000" cy="381000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2471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хронический интерстициальный глоссит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914400"/>
            <a:ext cx="3270250" cy="4876800"/>
          </a:xfrm>
          <a:noFill/>
        </p:spPr>
      </p:pic>
      <p:pic>
        <p:nvPicPr>
          <p:cNvPr id="9933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1" y="990600"/>
            <a:ext cx="3224213" cy="4800600"/>
          </a:xfrm>
          <a:noFill/>
        </p:spPr>
      </p:pic>
    </p:spTree>
    <p:extLst>
      <p:ext uri="{BB962C8B-B14F-4D97-AF65-F5344CB8AC3E}">
        <p14:creationId xmlns:p14="http://schemas.microsoft.com/office/powerpoint/2010/main" val="13360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704850"/>
            <a:ext cx="7059612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2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рентгенологические признаки периоститов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380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5213" y="1327354"/>
            <a:ext cx="4198375" cy="5014451"/>
          </a:xfrm>
          <a:noFill/>
        </p:spPr>
      </p:pic>
      <p:pic>
        <p:nvPicPr>
          <p:cNvPr id="7" name="Picture 3" descr="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30" y="1327355"/>
            <a:ext cx="4291781" cy="5117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9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ртропатия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коленных суставов у больного спинной сухоткой</a:t>
            </a:r>
          </a:p>
        </p:txBody>
      </p:sp>
      <p:pic>
        <p:nvPicPr>
          <p:cNvPr id="102403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981" y="1349478"/>
            <a:ext cx="6135329" cy="5043948"/>
          </a:xfrm>
          <a:noFill/>
        </p:spPr>
      </p:pic>
      <p:pic>
        <p:nvPicPr>
          <p:cNvPr id="5" name="Picture 3" descr="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4542" y="1327354"/>
            <a:ext cx="4758813" cy="5058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сифилис. Спинная сухотка,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коленных и локтевых суставов.</a:t>
            </a:r>
          </a:p>
        </p:txBody>
      </p:sp>
      <p:pic>
        <p:nvPicPr>
          <p:cNvPr id="10445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>
            <a:fillRect/>
          </a:stretch>
        </p:blipFill>
        <p:spPr>
          <a:xfrm>
            <a:off x="2667000" y="1066800"/>
            <a:ext cx="3468688" cy="4800600"/>
          </a:xfrm>
          <a:noFill/>
        </p:spPr>
      </p:pic>
      <p:pic>
        <p:nvPicPr>
          <p:cNvPr id="10445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1" y="1066800"/>
            <a:ext cx="3146425" cy="4768850"/>
          </a:xfrm>
          <a:noFill/>
        </p:spPr>
      </p:pic>
    </p:spTree>
    <p:extLst>
      <p:ext uri="{BB962C8B-B14F-4D97-AF65-F5344CB8AC3E}">
        <p14:creationId xmlns:p14="http://schemas.microsoft.com/office/powerpoint/2010/main" val="11947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атрофия зрительного нерва               остит плечевой кости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/>
              <a:t>                                                                               </a:t>
            </a:r>
          </a:p>
        </p:txBody>
      </p:sp>
      <p:pic>
        <p:nvPicPr>
          <p:cNvPr id="10547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0139" y="1412876"/>
            <a:ext cx="3449637" cy="5184775"/>
          </a:xfrm>
          <a:noFill/>
        </p:spPr>
      </p:pic>
      <p:pic>
        <p:nvPicPr>
          <p:cNvPr id="105476" name="Picture 4" descr="ЛТР_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1412876"/>
            <a:ext cx="3449637" cy="5184775"/>
          </a:xfrm>
          <a:noFill/>
        </p:spPr>
      </p:pic>
    </p:spTree>
    <p:extLst>
      <p:ext uri="{BB962C8B-B14F-4D97-AF65-F5344CB8AC3E}">
        <p14:creationId xmlns:p14="http://schemas.microsoft.com/office/powerpoint/2010/main" val="14685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язвы на стопах при спинной сухотке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499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0355" y="1386348"/>
            <a:ext cx="7162800" cy="5016553"/>
          </a:xfrm>
          <a:noFill/>
        </p:spPr>
      </p:pic>
    </p:spTree>
    <p:extLst>
      <p:ext uri="{BB962C8B-B14F-4D97-AF65-F5344CB8AC3E}">
        <p14:creationId xmlns:p14="http://schemas.microsoft.com/office/powerpoint/2010/main" val="26359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05000" y="228600"/>
            <a:ext cx="8458200" cy="5780088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отмечается снижение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регистрируемой заболеваемости этими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инфекциями.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Это обусловлено: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повышением информированности населения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ИППП;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усилением мер первичной и вторичной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профилактики;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внедрением современных методов диагностики и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5869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 аневризмы аорты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523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1" y="990601"/>
            <a:ext cx="7343775" cy="4919663"/>
          </a:xfrm>
          <a:noFill/>
        </p:spPr>
      </p:pic>
    </p:spTree>
    <p:extLst>
      <p:ext uri="{BB962C8B-B14F-4D97-AF65-F5344CB8AC3E}">
        <p14:creationId xmlns:p14="http://schemas.microsoft.com/office/powerpoint/2010/main" val="41429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аневризма восходящей аорты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8547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5993" y="1386348"/>
            <a:ext cx="7239000" cy="5058749"/>
          </a:xfrm>
          <a:noFill/>
        </p:spPr>
      </p:pic>
    </p:spTree>
    <p:extLst>
      <p:ext uri="{BB962C8B-B14F-4D97-AF65-F5344CB8AC3E}">
        <p14:creationId xmlns:p14="http://schemas.microsoft.com/office/powerpoint/2010/main" val="8785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7639" y="274637"/>
            <a:ext cx="10545096" cy="743001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гуммозные язвы</a:t>
            </a: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рубцы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«смятая бумага»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после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гуммы 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57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5363" y="1740310"/>
            <a:ext cx="3141592" cy="4793226"/>
          </a:xfrm>
          <a:noFill/>
        </p:spPr>
      </p:pic>
      <p:pic>
        <p:nvPicPr>
          <p:cNvPr id="10957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8231" y="1753111"/>
            <a:ext cx="3082413" cy="4629060"/>
          </a:xfrm>
          <a:noFill/>
        </p:spPr>
      </p:pic>
    </p:spTree>
    <p:extLst>
      <p:ext uri="{BB962C8B-B14F-4D97-AF65-F5344CB8AC3E}">
        <p14:creationId xmlns:p14="http://schemas.microsoft.com/office/powerpoint/2010/main" val="30526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9871" y="274638"/>
            <a:ext cx="10795819" cy="12444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сифилис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Гумма на половом члене             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Гипопигментация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гумм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59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2981" y="1597742"/>
            <a:ext cx="3119028" cy="5112774"/>
          </a:xfrm>
          <a:noFill/>
        </p:spPr>
      </p:pic>
      <p:pic>
        <p:nvPicPr>
          <p:cNvPr id="110596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338" y="1614949"/>
            <a:ext cx="3230562" cy="4977580"/>
          </a:xfrm>
          <a:noFill/>
        </p:spPr>
      </p:pic>
    </p:spTree>
    <p:extLst>
      <p:ext uri="{BB962C8B-B14F-4D97-AF65-F5344CB8AC3E}">
        <p14:creationId xmlns:p14="http://schemas.microsoft.com/office/powerpoint/2010/main" val="15254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гипопигментированные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рубцы после гумм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619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1219201"/>
            <a:ext cx="7343775" cy="4894263"/>
          </a:xfrm>
          <a:noFill/>
        </p:spPr>
      </p:pic>
    </p:spTree>
    <p:extLst>
      <p:ext uri="{BB962C8B-B14F-4D97-AF65-F5344CB8AC3E}">
        <p14:creationId xmlns:p14="http://schemas.microsoft.com/office/powerpoint/2010/main" val="36139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057400" y="381000"/>
            <a:ext cx="8077200" cy="5557838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Знать раньше, чем влюбиться,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знать, чтоб не ошибиться,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не оступиться, не упасть,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в беду большую не попасть.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Знать, что своё здоровье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можно себе дарить,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но при одном условии: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ru-RU" sz="3200" b="1">
                <a:latin typeface="Times New Roman" panose="02020603050405020304" pitchFamily="18" charset="0"/>
              </a:rPr>
              <a:t>свято мораль хранить.</a:t>
            </a:r>
          </a:p>
          <a:p>
            <a:pPr algn="ctr" eaLnBrk="1" hangingPunct="1"/>
            <a:r>
              <a:rPr lang="ru-RU" altLang="ru-RU" sz="2400" b="1">
                <a:latin typeface="Times New Roman" panose="02020603050405020304" pitchFamily="18" charset="0"/>
              </a:rPr>
              <a:t>                                                           </a:t>
            </a:r>
          </a:p>
          <a:p>
            <a:pPr algn="ctr" eaLnBrk="1" hangingPunct="1"/>
            <a:r>
              <a:rPr lang="ru-RU" altLang="ru-RU" sz="2400" b="1">
                <a:latin typeface="Times New Roman" panose="02020603050405020304" pitchFamily="18" charset="0"/>
              </a:rPr>
              <a:t>                                                           </a:t>
            </a:r>
            <a:r>
              <a:rPr lang="ru-RU" altLang="ru-RU" sz="2000" b="1">
                <a:latin typeface="Times New Roman" panose="02020603050405020304" pitchFamily="18" charset="0"/>
              </a:rPr>
              <a:t>Л.Г.Воронина</a:t>
            </a:r>
          </a:p>
        </p:txBody>
      </p:sp>
    </p:spTree>
    <p:extLst>
      <p:ext uri="{BB962C8B-B14F-4D97-AF65-F5344CB8AC3E}">
        <p14:creationId xmlns:p14="http://schemas.microsoft.com/office/powerpoint/2010/main" val="35447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10210800" y="6126163"/>
            <a:ext cx="76200" cy="7461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800"/>
              <a:t> </a:t>
            </a:r>
          </a:p>
        </p:txBody>
      </p:sp>
      <p:pic>
        <p:nvPicPr>
          <p:cNvPr id="167940" name="Picture 4" descr="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47638"/>
            <a:ext cx="5749925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5157788" y="5980113"/>
            <a:ext cx="2767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1600200" y="6010276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680000"/>
                </a:solidFill>
                <a:latin typeface="Times New Roman" panose="02020603050405020304" pitchFamily="18" charset="0"/>
              </a:rPr>
              <a:t>       </a:t>
            </a:r>
            <a:r>
              <a:rPr lang="ru-RU" alt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48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382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b="1">
                <a:latin typeface="Times New Roman" panose="02020603050405020304" pitchFamily="18" charset="0"/>
              </a:rPr>
              <a:t>Современные клинико-эпидемиологические особенности ИППП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914400"/>
            <a:ext cx="9144000" cy="5867400"/>
          </a:xfrm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Увеличивается удельный вес атипичных, малосимптомных, бессимптомных, хронических форм ИПППП.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Увеличивается число сочетанных инфекций.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Увеличение числа осложнённых форм.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Удлинение инкубационного периода.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Уменьшение числа форм с острым течением.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Омолаживание заболеваемости.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Увеличение числа больных среди сельских жителей.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Недоучёт больных ИПППП в связи с обращением пациентов к частнопрактикующим специалистам.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Наличие наиболее уязвимых слоёв населения.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 b="1">
                <a:latin typeface="Times New Roman" panose="02020603050405020304" pitchFamily="18" charset="0"/>
              </a:rPr>
              <a:t>Увеличение заболеваемости ИПППП среди детей и подростков.</a:t>
            </a:r>
          </a:p>
        </p:txBody>
      </p:sp>
    </p:spTree>
    <p:extLst>
      <p:ext uri="{BB962C8B-B14F-4D97-AF65-F5344CB8AC3E}">
        <p14:creationId xmlns:p14="http://schemas.microsoft.com/office/powerpoint/2010/main" val="37537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"/>
            <a:ext cx="8534400" cy="6019800"/>
          </a:xfrm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               </a:t>
            </a:r>
            <a:r>
              <a:rPr lang="ru-RU" altLang="ru-RU" b="1" smtClean="0">
                <a:latin typeface="Times New Roman" panose="02020603050405020304" pitchFamily="18" charset="0"/>
              </a:rPr>
              <a:t>ИППП имеют большую социальную значимость (составляют одну из основных проблем здравоохранения), являясь второй по значимости причиной утраты здоровья у женщин в возрастной группе от 15 до 45 лет ( после заболеваемости и смертности, связанной с беременностью и родами).</a:t>
            </a:r>
          </a:p>
        </p:txBody>
      </p:sp>
    </p:spTree>
    <p:extLst>
      <p:ext uri="{BB962C8B-B14F-4D97-AF65-F5344CB8AC3E}">
        <p14:creationId xmlns:p14="http://schemas.microsoft.com/office/powerpoint/2010/main" val="6451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2400"/>
            <a:ext cx="8839200" cy="6553200"/>
          </a:xfrm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         </a:t>
            </a:r>
            <a:r>
              <a:rPr lang="ru-RU" altLang="ru-RU" sz="2400" b="1">
                <a:latin typeface="Times New Roman" panose="02020603050405020304" pitchFamily="18" charset="0"/>
              </a:rPr>
              <a:t>Огромное число  ИППП создаёт благоприятные условия для распространения ВИЧ-инфекции. Проводимые</a:t>
            </a:r>
            <a:r>
              <a:rPr lang="ru-RU" altLang="ru-RU" b="1">
                <a:latin typeface="Times New Roman" panose="02020603050405020304" pitchFamily="18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</a:rPr>
              <a:t>же кампании по пропаганде безопасного секса и повсеместному распространению презервативов повышают их роль в уменьшении заболеваемости ИППП.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Первичная профилактика</a:t>
            </a:r>
            <a:r>
              <a:rPr lang="ru-RU" altLang="ru-RU" sz="2400">
                <a:latin typeface="Times New Roman" panose="02020603050405020304" pitchFamily="18" charset="0"/>
              </a:rPr>
              <a:t> последних включает меры по модификации сексуального поведения и стимулированию использования презервативов. 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   </a:t>
            </a:r>
            <a:r>
              <a:rPr lang="ru-RU" altLang="ru-RU" sz="2400" b="1">
                <a:latin typeface="Times New Roman" panose="02020603050405020304" pitchFamily="18" charset="0"/>
              </a:rPr>
              <a:t>Вторичная профилактика   </a:t>
            </a:r>
            <a:r>
              <a:rPr lang="ru-RU" altLang="ru-RU" sz="2400">
                <a:latin typeface="Times New Roman" panose="02020603050405020304" pitchFamily="18" charset="0"/>
              </a:rPr>
              <a:t>нацелена на раннее выявление и специфическое лечение ИППП и инфекций репродуктивных органов.</a:t>
            </a:r>
            <a:endParaRPr lang="ru-RU" altLang="ru-RU" sz="24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Динамика заболеваемости сифилисом в Российской Федерации (1992-2009 гг.) </a:t>
            </a:r>
            <a:b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[на 100 тыс.населения]</a:t>
            </a:r>
            <a: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7411" name="Содержимое 3"/>
          <p:cNvPicPr>
            <a:picLocks noGrp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0"/>
            <a:ext cx="8686800" cy="4572000"/>
          </a:xfrm>
          <a:solidFill>
            <a:srgbClr val="000080"/>
          </a:solidFill>
        </p:spPr>
      </p:pic>
    </p:spTree>
    <p:extLst>
      <p:ext uri="{BB962C8B-B14F-4D97-AF65-F5344CB8AC3E}">
        <p14:creationId xmlns:p14="http://schemas.microsoft.com/office/powerpoint/2010/main" val="39999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2400"/>
            <a:ext cx="8763000" cy="6477000"/>
          </a:xfrm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>
                <a:latin typeface="Times New Roman" panose="02020603050405020304" pitchFamily="18" charset="0"/>
              </a:rPr>
              <a:t>          </a:t>
            </a:r>
            <a:r>
              <a:rPr lang="ru-RU" altLang="ru-RU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ru-RU" altLang="ru-RU" b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altLang="ru-RU">
                <a:latin typeface="Times New Roman" panose="02020603050405020304" pitchFamily="18" charset="0"/>
              </a:rPr>
              <a:t>           Такая эпидемиологическая ситуация требует от органов здравоохранения усиления лечебно-профилактических мероприятий, среди которых важная роль принадлежит подготовке врачебных кадров, повышению квалификации врачей в вопросах современной клиники и ранней диагностики сифилиса.  </a:t>
            </a:r>
          </a:p>
        </p:txBody>
      </p:sp>
    </p:spTree>
    <p:extLst>
      <p:ext uri="{BB962C8B-B14F-4D97-AF65-F5344CB8AC3E}">
        <p14:creationId xmlns:p14="http://schemas.microsoft.com/office/powerpoint/2010/main" val="39336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991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>
                <a:latin typeface="Times New Roman" panose="02020603050405020304" pitchFamily="18" charset="0"/>
              </a:rPr>
              <a:t>Сифилис -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685800"/>
            <a:ext cx="8991600" cy="6019800"/>
          </a:xfrm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mtClean="0">
                <a:latin typeface="Times New Roman" panose="02020603050405020304" pitchFamily="18" charset="0"/>
              </a:rPr>
              <a:t>   э</a:t>
            </a:r>
            <a:r>
              <a:rPr lang="ru-RU" altLang="ru-RU" b="1">
                <a:latin typeface="Times New Roman" panose="02020603050405020304" pitchFamily="18" charset="0"/>
              </a:rPr>
              <a:t>то хроническое венерическое заболевание, характеризующееся поражением кожи, слизистых оболочек, внутренних органов, костей и нервной системы. С момента заражения является общим инфекционным заболеванием и при отсутствии лечения многие годы течёт стадийно со сменой обострений и скрытых периодов (с отсутствием клиники), и только положительные серологические реакции свидетельствуют о наличии инфекционного процесса.  </a:t>
            </a:r>
          </a:p>
        </p:txBody>
      </p:sp>
    </p:spTree>
    <p:extLst>
      <p:ext uri="{BB962C8B-B14F-4D97-AF65-F5344CB8AC3E}">
        <p14:creationId xmlns:p14="http://schemas.microsoft.com/office/powerpoint/2010/main" val="35697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752600" y="381001"/>
            <a:ext cx="8686800" cy="507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Сифилитическая инфекция включена в перечень социально значимых заболеваний  и  заболеваний, представляющих опасность для окружающих.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Шифр по Международной классификации болезней МКБ-10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А 50, А 51, А 53, А 54</a:t>
            </a:r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749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8610600" cy="609600"/>
          </a:xfrm>
        </p:spPr>
        <p:txBody>
          <a:bodyPr/>
          <a:lstStyle/>
          <a:p>
            <a:pPr eaLnBrk="1" hangingPunct="1"/>
            <a:r>
              <a:rPr lang="ru-RU" altLang="ru-RU" sz="2800" b="1">
                <a:latin typeface="Times New Roman" panose="02020603050405020304" pitchFamily="18" charset="0"/>
              </a:rPr>
              <a:t>Открытие возбудителя сифилиса – 3 марта 1905 г. 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4038600"/>
            <a:ext cx="9144000" cy="2819400"/>
          </a:xfrm>
        </p:spPr>
        <p:txBody>
          <a:bodyPr/>
          <a:lstStyle/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Начало изучения возбудителя сифилиса было ознаменовано выдающимся открытием профессоров </a:t>
            </a:r>
            <a:r>
              <a:rPr lang="en-US" altLang="ru-RU" sz="2000" b="1">
                <a:latin typeface="Times New Roman" panose="02020603050405020304" pitchFamily="18" charset="0"/>
              </a:rPr>
              <a:t>F.Schaudinn </a:t>
            </a:r>
            <a:r>
              <a:rPr lang="ru-RU" altLang="ru-RU" sz="2000" b="1">
                <a:latin typeface="Times New Roman" panose="02020603050405020304" pitchFamily="18" charset="0"/>
              </a:rPr>
              <a:t> и </a:t>
            </a:r>
            <a:r>
              <a:rPr lang="en-US" altLang="ru-RU" sz="2000" b="1">
                <a:latin typeface="Times New Roman" panose="02020603050405020304" pitchFamily="18" charset="0"/>
              </a:rPr>
              <a:t>Hoffmann</a:t>
            </a:r>
            <a:r>
              <a:rPr lang="ru-RU" altLang="ru-RU" sz="2000" b="1">
                <a:latin typeface="Times New Roman" panose="02020603050405020304" pitchFamily="18" charset="0"/>
              </a:rPr>
              <a:t>, которые установили, что данное заболевание вызывается бледной трепонемой – </a:t>
            </a:r>
            <a:r>
              <a:rPr lang="en-US" altLang="ru-RU" sz="2000" b="1">
                <a:latin typeface="Times New Roman" panose="02020603050405020304" pitchFamily="18" charset="0"/>
              </a:rPr>
              <a:t>Treponema pallidum</a:t>
            </a:r>
            <a:r>
              <a:rPr lang="ru-RU" altLang="ru-RU" sz="2000" b="1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В 1909 году </a:t>
            </a:r>
            <a:r>
              <a:rPr lang="en-US" altLang="ru-RU" sz="2000" b="1">
                <a:latin typeface="Times New Roman" panose="02020603050405020304" pitchFamily="18" charset="0"/>
              </a:rPr>
              <a:t>Coles A</a:t>
            </a:r>
            <a:r>
              <a:rPr lang="ru-RU" altLang="ru-RU" sz="2000" b="1">
                <a:latin typeface="Times New Roman" panose="02020603050405020304" pitchFamily="18" charset="0"/>
              </a:rPr>
              <a:t>.</a:t>
            </a:r>
            <a:r>
              <a:rPr lang="en-US" altLang="ru-RU" sz="2000" b="1">
                <a:latin typeface="Times New Roman" panose="02020603050405020304" pitchFamily="18" charset="0"/>
              </a:rPr>
              <a:t>C</a:t>
            </a:r>
            <a:r>
              <a:rPr lang="ru-RU" altLang="ru-RU" sz="2000" b="1">
                <a:latin typeface="Times New Roman" panose="02020603050405020304" pitchFamily="18" charset="0"/>
              </a:rPr>
              <a:t>. впервые описал применение темнопольной микроскопии для исследования бледной трепонемы, отметив при этом особенности движений микроорганизма. В основе этого метода – принцип Тиндаля.</a:t>
            </a:r>
            <a:endParaRPr lang="ru-RU" altLang="ru-RU" sz="2000" b="1" i="1">
              <a:latin typeface="Times New Roman" panose="02020603050405020304" pitchFamily="18" charset="0"/>
            </a:endParaRPr>
          </a:p>
        </p:txBody>
      </p:sp>
      <p:pic>
        <p:nvPicPr>
          <p:cNvPr id="21508" name="Picture 7" descr="schaudi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066800"/>
            <a:ext cx="3505200" cy="2940050"/>
          </a:xfrm>
          <a:noFill/>
        </p:spPr>
      </p:pic>
      <p:pic>
        <p:nvPicPr>
          <p:cNvPr id="21509" name="Picture 8" descr="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60475"/>
            <a:ext cx="25908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5638800" y="2209801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F.Schaudinn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7772400" y="2895601"/>
            <a:ext cx="2362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Treponema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pallidum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1143001"/>
            <a:ext cx="5943600" cy="4983163"/>
          </a:xfrm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</a:p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 </a:t>
            </a:r>
          </a:p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</a:t>
            </a:r>
          </a:p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Иммунитет</a:t>
            </a:r>
          </a:p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</a:t>
            </a:r>
          </a:p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</a:p>
          <a:p>
            <a:pPr algn="ctr"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</p:txBody>
      </p:sp>
    </p:spTree>
    <p:extLst>
      <p:ext uri="{BB962C8B-B14F-4D97-AF65-F5344CB8AC3E}">
        <p14:creationId xmlns:p14="http://schemas.microsoft.com/office/powerpoint/2010/main" val="24614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76200"/>
            <a:ext cx="9144000" cy="2438400"/>
          </a:xfrm>
        </p:spPr>
        <p:txBody>
          <a:bodyPr/>
          <a:lstStyle/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</a:rPr>
              <a:t>В работах отечественных учёных (школа ЦНИКВИ) Н.М.Овчинникова, В.В.Делекторского на основании данных электронной микроскопии была подробно описана морфология бледной трепонемы, определены  её размер и  структура, описаны: клеточная стенка, фибриллы, блефаропласты и другие компоненты, описаны цисты и </a:t>
            </a:r>
            <a:r>
              <a:rPr lang="en-US" altLang="ru-RU" sz="2000" b="1">
                <a:latin typeface="Times New Roman" panose="02020603050405020304" pitchFamily="18" charset="0"/>
              </a:rPr>
              <a:t>L-</a:t>
            </a:r>
            <a:r>
              <a:rPr lang="ru-RU" altLang="ru-RU" sz="2000" b="1">
                <a:latin typeface="Times New Roman" panose="02020603050405020304" pitchFamily="18" charset="0"/>
              </a:rPr>
              <a:t>формы возбудителя сифилиса</a:t>
            </a:r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905000" y="2514601"/>
          <a:ext cx="8534400" cy="331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Фотография Photo Editor" r:id="rId3" imgW="24685714" imgH="16457143" progId="MSPhotoEd.3">
                  <p:embed/>
                </p:oleObj>
              </mc:Choice>
              <mc:Fallback>
                <p:oleObj name="Фотография Photo Editor" r:id="rId3" imgW="24685714" imgH="164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514601"/>
                        <a:ext cx="8534400" cy="331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81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0"/>
            <a:ext cx="8229600" cy="609600"/>
          </a:xfrm>
        </p:spPr>
        <p:txBody>
          <a:bodyPr/>
          <a:lstStyle/>
          <a:p>
            <a:pPr eaLnBrk="1" hangingPunct="1"/>
            <a:r>
              <a:rPr lang="ru-RU" altLang="ru-RU" sz="3600">
                <a:latin typeface="Times New Roman" panose="02020603050405020304" pitchFamily="18" charset="0"/>
              </a:rPr>
              <a:t>Реакция Вассермана – 1906 год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609600"/>
            <a:ext cx="4876800" cy="6019800"/>
          </a:xfrm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sz="2400" b="1">
                <a:latin typeface="Times New Roman" panose="02020603050405020304" pitchFamily="18" charset="0"/>
              </a:rPr>
              <a:t>Важной вехой развития диагностики сифилиса следует признать открытие в 1906 году Вассерманом, Нейсером и Бруком реакции связывания комплемента </a:t>
            </a:r>
            <a:r>
              <a:rPr lang="en-US" altLang="ru-RU" sz="2400" b="1">
                <a:latin typeface="Times New Roman" panose="02020603050405020304" pitchFamily="18" charset="0"/>
              </a:rPr>
              <a:t>(</a:t>
            </a:r>
            <a:r>
              <a:rPr lang="ru-RU" altLang="ru-RU" sz="2400" b="1">
                <a:latin typeface="Times New Roman" panose="02020603050405020304" pitchFamily="18" charset="0"/>
              </a:rPr>
              <a:t>РСК</a:t>
            </a:r>
            <a:r>
              <a:rPr lang="en-US" altLang="ru-RU" sz="2400" b="1">
                <a:latin typeface="Times New Roman" panose="02020603050405020304" pitchFamily="18" charset="0"/>
              </a:rPr>
              <a:t>)</a:t>
            </a:r>
            <a:r>
              <a:rPr lang="ru-RU" altLang="ru-RU" sz="2400" b="1">
                <a:latin typeface="Times New Roman" panose="02020603050405020304" pitchFamily="18" charset="0"/>
              </a:rPr>
              <a:t> для серодиагностики сифилиса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b="1">
                <a:latin typeface="Times New Roman" panose="02020603050405020304" pitchFamily="18" charset="0"/>
              </a:rPr>
              <a:t>В 2016 году этому открытию исполнилось 110 лет.</a:t>
            </a:r>
          </a:p>
        </p:txBody>
      </p:sp>
      <p:pic>
        <p:nvPicPr>
          <p:cNvPr id="23556" name="Picture 4" descr="АВГУСТ ВАССЕРМАН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295400"/>
            <a:ext cx="2998788" cy="4419600"/>
          </a:xfr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7696200" y="5715001"/>
            <a:ext cx="171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680000"/>
                </a:solidFill>
                <a:latin typeface="Times New Roman" panose="02020603050405020304" pitchFamily="18" charset="0"/>
              </a:rPr>
              <a:t>А.</a:t>
            </a:r>
            <a:r>
              <a:rPr lang="en-US" altLang="ru-RU" sz="2000" b="1">
                <a:solidFill>
                  <a:srgbClr val="680000"/>
                </a:solidFill>
                <a:latin typeface="Times New Roman" panose="02020603050405020304" pitchFamily="18" charset="0"/>
              </a:rPr>
              <a:t>Wasserman</a:t>
            </a:r>
            <a:endParaRPr lang="ru-RU" altLang="ru-RU" sz="2000" b="1">
              <a:solidFill>
                <a:srgbClr val="68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76400" y="2895600"/>
            <a:ext cx="7924800" cy="3733800"/>
          </a:xfrm>
          <a:ln w="28575">
            <a:solidFill>
              <a:srgbClr val="A5002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ru-RU" sz="2400" b="1" dirty="0">
                <a:latin typeface="Times New Roman" pitchFamily="18" charset="0"/>
              </a:rPr>
              <a:t>Таким образом, ХХ век был знаменателен значительными успехами в изучении как возбудителя сифилитической инфекции, так и созданием и развитием методов диагностики сифилитической инфекции.</a:t>
            </a:r>
          </a:p>
        </p:txBody>
      </p:sp>
      <p:pic>
        <p:nvPicPr>
          <p:cNvPr id="24579" name="Picture 3" descr="pi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47244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0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2400"/>
            <a:ext cx="8839200" cy="6477000"/>
          </a:xfrm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Иммунитет при сифилисе нестерильный, исчезает при выздоровлении.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Суперинфекция</a:t>
            </a:r>
            <a:r>
              <a:rPr lang="ru-RU" altLang="ru-RU" b="1">
                <a:solidFill>
                  <a:srgbClr val="800000"/>
                </a:solidFill>
                <a:latin typeface="Times New Roman" panose="02020603050405020304" pitchFamily="18" charset="0"/>
              </a:rPr>
              <a:t> - повторное заражение ещё больного сифилисом человека.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Клинически проявляется по разному. В инкубационном периоде и в первые 10-14 дней первичного периода –появление нового тв.шанкра. Он меньше,чем обычный и возникает после укороченного инкуб.периода до 10-15 дней. В более поздний период – «шанкерный иммунитет», высыпания, как правило, соответствуют тому периоду, в котором находится больной.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Реинфекция – повторное заражение уже излеченного от сифилиса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6108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362200" y="609601"/>
            <a:ext cx="762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сифилиса , если его не лечить.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828800" y="1133476"/>
            <a:ext cx="8610600" cy="3692525"/>
          </a:xfrm>
          <a:prstGeom prst="rect">
            <a:avLst/>
          </a:prstGeom>
          <a:noFill/>
          <a:ln w="9525">
            <a:solidFill>
              <a:srgbClr val="6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SzPct val="118000"/>
              <a:buFont typeface="Wingdings" panose="05000000000000000000" pitchFamily="2" charset="2"/>
              <a:buChar char="ü"/>
            </a:pPr>
            <a:r>
              <a:rPr lang="ru-RU" altLang="ru-RU" sz="1800"/>
              <a:t>    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период.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Сифилис первичный (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серонегативный,      серопозитивный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.       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Вторичный (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свежий, латентный, рецидивный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Третичный сифилис.</a:t>
            </a:r>
          </a:p>
        </p:txBody>
      </p:sp>
    </p:spTree>
    <p:extLst>
      <p:ext uri="{BB962C8B-B14F-4D97-AF65-F5344CB8AC3E}">
        <p14:creationId xmlns:p14="http://schemas.microsoft.com/office/powerpoint/2010/main" val="39452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828800" y="152400"/>
            <a:ext cx="8610600" cy="7639050"/>
          </a:xfrm>
          <a:prstGeom prst="rect">
            <a:avLst/>
          </a:prstGeom>
          <a:noFill/>
          <a:ln w="9525">
            <a:solidFill>
              <a:srgbClr val="6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твёрдый шанкр (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эрозивный, язвенный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атипичный     (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шанкр-амигдалид,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шанкр – панариций, индуративный отёк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),   регионарный склераденит.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У 15% - продромальный период.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– полиморфизм высыпаний (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розеола,      папула, везикула, лейкодерма, широкие кондиломы, специфический ларингит 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), полиаденит.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– бугорок, узел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(гумма), 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прогрессирующий паралич,  спинная сухотка.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1828800" y="457201"/>
            <a:ext cx="8610600" cy="550862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 твёрдого шанкра: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92000"/>
              <a:buFont typeface="Wingdings" panose="05000000000000000000" pitchFamily="2" charset="2"/>
              <a:buChar char="Ø"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баланит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92000"/>
              <a:buFont typeface="Wingdings" panose="05000000000000000000" pitchFamily="2" charset="2"/>
              <a:buChar char="Ø"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баланопостит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92000"/>
              <a:buFont typeface="Wingdings" panose="05000000000000000000" pitchFamily="2" charset="2"/>
              <a:buChar char="Ø"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фимоз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92000"/>
              <a:buFont typeface="Wingdings" panose="05000000000000000000" pitchFamily="2" charset="2"/>
              <a:buChar char="Ø"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парафимоз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92000"/>
              <a:buFont typeface="Wingdings" panose="05000000000000000000" pitchFamily="2" charset="2"/>
              <a:buChar char="Ø"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гангренизация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92000"/>
              <a:buFont typeface="Wingdings" panose="05000000000000000000" pitchFamily="2" charset="2"/>
              <a:buChar char="Ø"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фагеденизм</a:t>
            </a:r>
          </a:p>
        </p:txBody>
      </p:sp>
    </p:spTree>
    <p:extLst>
      <p:ext uri="{BB962C8B-B14F-4D97-AF65-F5344CB8AC3E}">
        <p14:creationId xmlns:p14="http://schemas.microsoft.com/office/powerpoint/2010/main" val="39556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1915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твёрдый шанкр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верхнего века</a:t>
            </a:r>
            <a:b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4" descr="л_4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606426"/>
            <a:ext cx="3856038" cy="5794375"/>
          </a:xfrm>
          <a:noFill/>
        </p:spPr>
      </p:pic>
    </p:spTree>
    <p:extLst>
      <p:ext uri="{BB962C8B-B14F-4D97-AF65-F5344CB8AC3E}">
        <p14:creationId xmlns:p14="http://schemas.microsoft.com/office/powerpoint/2010/main" val="15099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5715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19200"/>
            <a:ext cx="81438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2133600" y="1"/>
            <a:ext cx="777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тв. шанкр нижней губы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28603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Венерология</a:t>
            </a:r>
            <a:r>
              <a:rPr lang="ru-RU" altLang="ru-RU">
                <a:latin typeface="Times New Roman" panose="02020603050405020304" pitchFamily="18" charset="0"/>
              </a:rPr>
              <a:t> изучает венерические или приобретаемые преимущественно (но не исключительно) половым путём инфекционные болезни.  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>
                <a:latin typeface="Times New Roman" panose="02020603050405020304" pitchFamily="18" charset="0"/>
              </a:rPr>
              <a:t>           Термин «венерические болезни» был предложен в 1527г. французским врачом Ж.Батенкуром. По другим источникам Жану Фернелю (1497-1558) приписывается создание термина, происходящего от имени Венеры, мифической богини любви, к которой благоволили мужчины и за это взамен получили её дар – сладострастие и связанные с ним болезни. Таким образом, венерические болезни считались приобретёнными безнравственным путём и, следовательно, греховными и постыдными по самой своей сути.</a:t>
            </a:r>
          </a:p>
        </p:txBody>
      </p:sp>
    </p:spTree>
    <p:extLst>
      <p:ext uri="{BB962C8B-B14F-4D97-AF65-F5344CB8AC3E}">
        <p14:creationId xmlns:p14="http://schemas.microsoft.com/office/powerpoint/2010/main" val="26817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тв. шанкр нижней губы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/>
              <a:t/>
            </a:r>
            <a:br>
              <a:rPr lang="ru-RU" altLang="ru-RU" sz="2400"/>
            </a:br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3" descr="л_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090" y="1032388"/>
            <a:ext cx="7696200" cy="5302250"/>
          </a:xfrm>
          <a:noFill/>
        </p:spPr>
      </p:pic>
    </p:spTree>
    <p:extLst>
      <p:ext uri="{BB962C8B-B14F-4D97-AF65-F5344CB8AC3E}">
        <p14:creationId xmlns:p14="http://schemas.microsoft.com/office/powerpoint/2010/main" val="4274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44" y="1825625"/>
            <a:ext cx="6785712" cy="4351338"/>
          </a:xfrm>
        </p:spPr>
      </p:pic>
    </p:spTree>
    <p:extLst>
      <p:ext uri="{BB962C8B-B14F-4D97-AF65-F5344CB8AC3E}">
        <p14:creationId xmlns:p14="http://schemas.microsoft.com/office/powerpoint/2010/main" val="39786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02" y="1425575"/>
            <a:ext cx="5803995" cy="4351338"/>
          </a:xfrm>
        </p:spPr>
      </p:pic>
    </p:spTree>
    <p:extLst>
      <p:ext uri="{BB962C8B-B14F-4D97-AF65-F5344CB8AC3E}">
        <p14:creationId xmlns:p14="http://schemas.microsoft.com/office/powerpoint/2010/main" val="27193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1" y="834390"/>
            <a:ext cx="7139664" cy="4808892"/>
          </a:xfrm>
        </p:spPr>
      </p:pic>
    </p:spTree>
    <p:extLst>
      <p:ext uri="{BB962C8B-B14F-4D97-AF65-F5344CB8AC3E}">
        <p14:creationId xmlns:p14="http://schemas.microsoft.com/office/powerpoint/2010/main" val="8018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</a:t>
            </a:r>
          </a:p>
        </p:txBody>
      </p:sp>
      <p:pic>
        <p:nvPicPr>
          <p:cNvPr id="33795" name="Picture 3" descr="Л_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936626"/>
            <a:ext cx="3695700" cy="5565775"/>
          </a:xfrm>
          <a:noFill/>
        </p:spPr>
      </p:pic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2669458" y="274639"/>
            <a:ext cx="7020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шанкр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углу рта  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/>
              <a:t/>
            </a:r>
            <a:br>
              <a:rPr lang="ru-RU" altLang="ru-RU" sz="2400" dirty="0"/>
            </a:b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5259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1214438"/>
            <a:ext cx="76295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2352676" y="152401"/>
            <a:ext cx="76295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1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тв. шанкр верхней губы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3234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1950"/>
            <a:ext cx="6705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шанкр языка</a:t>
            </a:r>
          </a:p>
        </p:txBody>
      </p:sp>
      <p:pic>
        <p:nvPicPr>
          <p:cNvPr id="36867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14400"/>
            <a:ext cx="7696200" cy="4979988"/>
          </a:xfrm>
          <a:noFill/>
        </p:spPr>
      </p:pic>
    </p:spTree>
    <p:extLst>
      <p:ext uri="{BB962C8B-B14F-4D97-AF65-F5344CB8AC3E}">
        <p14:creationId xmlns:p14="http://schemas.microsoft.com/office/powerpoint/2010/main" val="10231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83338" y="274638"/>
            <a:ext cx="3857942" cy="1173162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сифилома и  регионарный лимфаденит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3" descr="л пя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609601"/>
            <a:ext cx="3543300" cy="5254625"/>
          </a:xfrm>
          <a:noFill/>
        </p:spPr>
      </p:pic>
      <p:pic>
        <p:nvPicPr>
          <p:cNvPr id="37892" name="Picture 4" descr="л пятнадца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1100" y="1371600"/>
            <a:ext cx="4116388" cy="4495800"/>
          </a:xfrm>
          <a:noFill/>
        </p:spPr>
      </p:pic>
    </p:spTree>
    <p:extLst>
      <p:ext uri="{BB962C8B-B14F-4D97-AF65-F5344CB8AC3E}">
        <p14:creationId xmlns:p14="http://schemas.microsoft.com/office/powerpoint/2010/main" val="37316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762000"/>
          </a:xfrm>
        </p:spPr>
        <p:txBody>
          <a:bodyPr/>
          <a:lstStyle/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эрозивные шанкры</a:t>
            </a:r>
          </a:p>
        </p:txBody>
      </p:sp>
      <p:pic>
        <p:nvPicPr>
          <p:cNvPr id="38915" name="Picture 3" descr="л восемнадца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564" y="990600"/>
            <a:ext cx="3349625" cy="5105400"/>
          </a:xfrm>
          <a:noFill/>
        </p:spPr>
      </p:pic>
      <p:pic>
        <p:nvPicPr>
          <p:cNvPr id="38916" name="Picture 4" descr="л шес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14" y="1066800"/>
            <a:ext cx="3279775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10428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705600"/>
          </a:xfrm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altLang="ru-RU"/>
              <a:t>         </a:t>
            </a:r>
            <a:r>
              <a:rPr lang="ru-RU" altLang="ru-RU">
                <a:latin typeface="Times New Roman" panose="02020603050405020304" pitchFamily="18" charset="0"/>
              </a:rPr>
              <a:t>Венерические заболевания, как общественное явление, имеющее определённую социальную значимость, постоянно порождают новые проблемы. За последние годы наши представления о заболеваниях, передаваемых половым путём, претерпели большие изменения. Важная роль в распространении венерических заболеваний принадлежит разнообразным факторам демографического, медицинского, социального, экономического, культурного, поведенческого характера. 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эрозивные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шанкры</a:t>
            </a:r>
          </a:p>
        </p:txBody>
      </p:sp>
      <p:pic>
        <p:nvPicPr>
          <p:cNvPr id="39939" name="Picture 3" descr="л двадцать дв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914401"/>
            <a:ext cx="3343275" cy="5000625"/>
          </a:xfrm>
          <a:noFill/>
        </p:spPr>
      </p:pic>
      <p:pic>
        <p:nvPicPr>
          <p:cNvPr id="39940" name="Picture 4" descr="л двадца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1" y="990600"/>
            <a:ext cx="3306763" cy="4953000"/>
          </a:xfrm>
          <a:noFill/>
        </p:spPr>
      </p:pic>
    </p:spTree>
    <p:extLst>
      <p:ext uri="{BB962C8B-B14F-4D97-AF65-F5344CB8AC3E}">
        <p14:creationId xmlns:p14="http://schemas.microsoft.com/office/powerpoint/2010/main" val="7337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848600" y="620714"/>
            <a:ext cx="2590800" cy="1944687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Множественные язвенные шанкры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63" name="Picture 3" descr="~AUT0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" y="240030"/>
            <a:ext cx="5715000" cy="5613400"/>
          </a:xfrm>
          <a:noFill/>
        </p:spPr>
      </p:pic>
    </p:spTree>
    <p:extLst>
      <p:ext uri="{BB962C8B-B14F-4D97-AF65-F5344CB8AC3E}">
        <p14:creationId xmlns:p14="http://schemas.microsoft.com/office/powerpoint/2010/main" val="28283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одиночные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шанкры</a:t>
            </a: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1988" name="Picture 6" descr="л четы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4" y="990600"/>
            <a:ext cx="33115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л тринадца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359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5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шанкры больших половых губ</a:t>
            </a:r>
          </a:p>
        </p:txBody>
      </p:sp>
      <p:pic>
        <p:nvPicPr>
          <p:cNvPr id="43011" name="Picture 3" descr="л тридцатьоди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914400"/>
            <a:ext cx="3213100" cy="4876800"/>
          </a:xfrm>
          <a:noFill/>
        </p:spPr>
      </p:pic>
      <p:pic>
        <p:nvPicPr>
          <p:cNvPr id="43012" name="Picture 4" descr="л тридца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3989" y="914400"/>
            <a:ext cx="3228975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14758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1" y="692697"/>
            <a:ext cx="6866210" cy="58906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3273425" y="116633"/>
            <a:ext cx="6237288" cy="39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033" tIns="42017" rIns="84033" bIns="42017">
            <a:spAutoFit/>
          </a:bodyPr>
          <a:lstStyle/>
          <a:p>
            <a:pPr algn="ctr" defTabSz="839788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ГИГАНТСКИЙ ТВЁРДЫЙ ШАНКР</a:t>
            </a:r>
          </a:p>
        </p:txBody>
      </p:sp>
    </p:spTree>
    <p:extLst>
      <p:ext uri="{BB962C8B-B14F-4D97-AF65-F5344CB8AC3E}">
        <p14:creationId xmlns:p14="http://schemas.microsoft.com/office/powerpoint/2010/main" val="7056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язвенный шанкр, осложнённый пиодермией</a:t>
            </a:r>
          </a:p>
        </p:txBody>
      </p:sp>
      <p:pic>
        <p:nvPicPr>
          <p:cNvPr id="44035" name="Picture 3" descr="л тр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892175"/>
            <a:ext cx="7162800" cy="4889500"/>
          </a:xfrm>
          <a:noFill/>
        </p:spPr>
      </p:pic>
    </p:spTree>
    <p:extLst>
      <p:ext uri="{BB962C8B-B14F-4D97-AF65-F5344CB8AC3E}">
        <p14:creationId xmlns:p14="http://schemas.microsoft.com/office/powerpoint/2010/main" val="467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825" y="217488"/>
            <a:ext cx="7772400" cy="4127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ФАГЕДЕНИЧЕСКИЙ ТВЁРДЫЙ ШАНКР</a:t>
            </a:r>
          </a:p>
        </p:txBody>
      </p:sp>
      <p:pic>
        <p:nvPicPr>
          <p:cNvPr id="154627" name="Picture 3" descr="syph-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7676" y="802899"/>
            <a:ext cx="3998565" cy="583761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3253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7588" y="217488"/>
            <a:ext cx="7772400" cy="7366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ГАНГРЕНОЗНЫЙ ТВЁРДЫЙ ШАНКР</a:t>
            </a:r>
          </a:p>
        </p:txBody>
      </p:sp>
      <p:pic>
        <p:nvPicPr>
          <p:cNvPr id="155651" name="Picture 3" descr="syph-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05301" y="885825"/>
            <a:ext cx="3959225" cy="57546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104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9" name="Picture 3" descr="л сем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7988" y="914400"/>
            <a:ext cx="3282950" cy="5029200"/>
          </a:xfrm>
          <a:noFill/>
        </p:spPr>
      </p:pic>
      <p:pic>
        <p:nvPicPr>
          <p:cNvPr id="45060" name="Picture 4" descr="л семнадца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400" y="990600"/>
            <a:ext cx="3309938" cy="4953000"/>
          </a:xfrm>
          <a:noFill/>
        </p:spPr>
      </p:pic>
    </p:spTree>
    <p:extLst>
      <p:ext uri="{BB962C8B-B14F-4D97-AF65-F5344CB8AC3E}">
        <p14:creationId xmlns:p14="http://schemas.microsoft.com/office/powerpoint/2010/main" val="10094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</a:p>
        </p:txBody>
      </p:sp>
      <p:pic>
        <p:nvPicPr>
          <p:cNvPr id="46083" name="Picture 3" descr="л деся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1" y="762000"/>
            <a:ext cx="3413125" cy="5105400"/>
          </a:xfrm>
          <a:noFill/>
        </p:spPr>
      </p:pic>
      <p:pic>
        <p:nvPicPr>
          <p:cNvPr id="46084" name="Picture 4" descr="л девя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762000"/>
            <a:ext cx="3395663" cy="5105400"/>
          </a:xfrm>
          <a:noFill/>
        </p:spPr>
      </p:pic>
    </p:spTree>
    <p:extLst>
      <p:ext uri="{BB962C8B-B14F-4D97-AF65-F5344CB8AC3E}">
        <p14:creationId xmlns:p14="http://schemas.microsoft.com/office/powerpoint/2010/main" val="137731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z="2800" b="1">
                <a:latin typeface="Times New Roman" panose="02020603050405020304" pitchFamily="18" charset="0"/>
              </a:rPr>
              <a:t>Факторы, играющие роль в распространении ИППП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b="1" smtClean="0">
                <a:latin typeface="Times New Roman" panose="02020603050405020304" pitchFamily="18" charset="0"/>
              </a:rPr>
              <a:t>Демографические</a:t>
            </a:r>
          </a:p>
          <a:p>
            <a:pPr algn="ctr" eaLnBrk="1" hangingPunct="1"/>
            <a:r>
              <a:rPr lang="ru-RU" altLang="ru-RU" b="1" smtClean="0">
                <a:latin typeface="Times New Roman" panose="02020603050405020304" pitchFamily="18" charset="0"/>
              </a:rPr>
              <a:t>Медицинские</a:t>
            </a:r>
          </a:p>
          <a:p>
            <a:pPr algn="ctr" eaLnBrk="1" hangingPunct="1"/>
            <a:r>
              <a:rPr lang="ru-RU" altLang="ru-RU" b="1" smtClean="0">
                <a:latin typeface="Times New Roman" panose="02020603050405020304" pitchFamily="18" charset="0"/>
              </a:rPr>
              <a:t>Социальные</a:t>
            </a:r>
          </a:p>
          <a:p>
            <a:pPr algn="ctr" eaLnBrk="1" hangingPunct="1"/>
            <a:r>
              <a:rPr lang="ru-RU" altLang="ru-RU" b="1" smtClean="0">
                <a:latin typeface="Times New Roman" panose="02020603050405020304" pitchFamily="18" charset="0"/>
              </a:rPr>
              <a:t>Экономические</a:t>
            </a:r>
          </a:p>
          <a:p>
            <a:pPr algn="ctr" eaLnBrk="1" hangingPunct="1"/>
            <a:r>
              <a:rPr lang="ru-RU" altLang="ru-RU" b="1" smtClean="0">
                <a:latin typeface="Times New Roman" panose="02020603050405020304" pitchFamily="18" charset="0"/>
              </a:rPr>
              <a:t>Культурные</a:t>
            </a:r>
          </a:p>
          <a:p>
            <a:pPr algn="ctr" eaLnBrk="1" hangingPunct="1"/>
            <a:r>
              <a:rPr lang="ru-RU" altLang="ru-RU" b="1" smtClean="0">
                <a:latin typeface="Times New Roman" panose="02020603050405020304" pitchFamily="18" charset="0"/>
              </a:rPr>
              <a:t>Поведенческие </a:t>
            </a:r>
          </a:p>
        </p:txBody>
      </p:sp>
    </p:spTree>
    <p:extLst>
      <p:ext uri="{BB962C8B-B14F-4D97-AF65-F5344CB8AC3E}">
        <p14:creationId xmlns:p14="http://schemas.microsoft.com/office/powerpoint/2010/main" val="15122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2746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</a:p>
        </p:txBody>
      </p:sp>
      <p:pic>
        <p:nvPicPr>
          <p:cNvPr id="47107" name="Picture 3" descr="л девятнадца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609600"/>
            <a:ext cx="3506788" cy="5257800"/>
          </a:xfrm>
          <a:noFill/>
        </p:spPr>
      </p:pic>
      <p:pic>
        <p:nvPicPr>
          <p:cNvPr id="47108" name="Picture 4" descr="л двенадца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1" y="609600"/>
            <a:ext cx="3482975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3142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0363200" y="914400"/>
            <a:ext cx="76200" cy="76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>
                <a:solidFill>
                  <a:srgbClr val="800000"/>
                </a:solidFill>
              </a:rPr>
              <a:t>  </a:t>
            </a:r>
          </a:p>
        </p:txBody>
      </p:sp>
      <p:pic>
        <p:nvPicPr>
          <p:cNvPr id="48131" name="Picture 3" descr="л двадцатьдевя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533401"/>
            <a:ext cx="3792538" cy="5281613"/>
          </a:xfrm>
          <a:noFill/>
        </p:spPr>
      </p:pic>
      <p:pic>
        <p:nvPicPr>
          <p:cNvPr id="48132" name="Picture 4" descr="л двадцатьвосем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1" y="609600"/>
            <a:ext cx="3535363" cy="5195888"/>
          </a:xfr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193926" y="112714"/>
            <a:ext cx="3560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Твёрдый шанкр шейки матки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324600" y="152400"/>
            <a:ext cx="4038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Индуративный отёк большой половой губы</a:t>
            </a:r>
          </a:p>
        </p:txBody>
      </p:sp>
    </p:spTree>
    <p:extLst>
      <p:ext uri="{BB962C8B-B14F-4D97-AF65-F5344CB8AC3E}">
        <p14:creationId xmlns:p14="http://schemas.microsoft.com/office/powerpoint/2010/main" val="21018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1371600"/>
            <a:ext cx="4419600" cy="1600200"/>
          </a:xfrm>
        </p:spPr>
        <p:txBody>
          <a:bodyPr/>
          <a:lstStyle/>
          <a:p>
            <a:pPr eaLnBrk="1" hangingPunct="1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</a:p>
        </p:txBody>
      </p:sp>
      <p:pic>
        <p:nvPicPr>
          <p:cNvPr id="49155" name="Picture 3" descr="л двадцать сем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371601"/>
            <a:ext cx="3365500" cy="5070475"/>
          </a:xfrm>
          <a:noFill/>
        </p:spPr>
      </p:pic>
      <p:pic>
        <p:nvPicPr>
          <p:cNvPr id="49156" name="Picture 4" descr="л_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276601"/>
            <a:ext cx="4724400" cy="3121025"/>
          </a:xfrm>
          <a:noFill/>
        </p:spPr>
      </p:pic>
    </p:spTree>
    <p:extLst>
      <p:ext uri="{BB962C8B-B14F-4D97-AF65-F5344CB8AC3E}">
        <p14:creationId xmlns:p14="http://schemas.microsoft.com/office/powerpoint/2010/main" val="2929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8581" y="162232"/>
            <a:ext cx="6833419" cy="447368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  </a:t>
            </a:r>
            <a:r>
              <a:rPr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шанкр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шейки матки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10210800" y="6126163"/>
            <a:ext cx="76200" cy="7461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800"/>
              <a:t> </a:t>
            </a:r>
          </a:p>
        </p:txBody>
      </p:sp>
      <p:pic>
        <p:nvPicPr>
          <p:cNvPr id="51204" name="Picture 4" descr="л_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838200"/>
            <a:ext cx="354171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9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/>
          <a:lstStyle/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сифилис:</a:t>
            </a:r>
          </a:p>
        </p:txBody>
      </p:sp>
      <p:pic>
        <p:nvPicPr>
          <p:cNvPr id="52227" name="Picture 4" descr="л_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253" y="948814"/>
            <a:ext cx="3503612" cy="5334000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755058" y="0"/>
            <a:ext cx="84557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тв.шанкр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малой половой губы</a:t>
            </a:r>
          </a:p>
        </p:txBody>
      </p:sp>
    </p:spTree>
    <p:extLst>
      <p:ext uri="{BB962C8B-B14F-4D97-AF65-F5344CB8AC3E}">
        <p14:creationId xmlns:p14="http://schemas.microsoft.com/office/powerpoint/2010/main" val="14502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Шанкр - панариций</a:t>
            </a:r>
          </a:p>
        </p:txBody>
      </p:sp>
      <p:pic>
        <p:nvPicPr>
          <p:cNvPr id="53251" name="Picture 4" descr="л_4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838200"/>
            <a:ext cx="3373438" cy="5105400"/>
          </a:xfrm>
          <a:noFill/>
        </p:spPr>
      </p:pic>
    </p:spTree>
    <p:extLst>
      <p:ext uri="{BB962C8B-B14F-4D97-AF65-F5344CB8AC3E}">
        <p14:creationId xmlns:p14="http://schemas.microsoft.com/office/powerpoint/2010/main" val="11475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2746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5" name="Picture 4" descr="л_4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8200" y="609601"/>
            <a:ext cx="3621088" cy="5440363"/>
          </a:xfrm>
          <a:noFill/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7086600" y="798513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тв.шанкр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кожи туловища</a:t>
            </a:r>
          </a:p>
        </p:txBody>
      </p:sp>
    </p:spTree>
    <p:extLst>
      <p:ext uri="{BB962C8B-B14F-4D97-AF65-F5344CB8AC3E}">
        <p14:creationId xmlns:p14="http://schemas.microsoft.com/office/powerpoint/2010/main" val="41003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609600"/>
            <a:ext cx="3962400" cy="808038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сифилис</a:t>
            </a:r>
          </a:p>
        </p:txBody>
      </p:sp>
      <p:pic>
        <p:nvPicPr>
          <p:cNvPr id="55299" name="Picture 3" descr="л_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6" y="457200"/>
            <a:ext cx="3673475" cy="5562600"/>
          </a:xfrm>
          <a:noFill/>
        </p:spPr>
      </p:pic>
      <p:pic>
        <p:nvPicPr>
          <p:cNvPr id="55300" name="Picture 4" descr="л_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895600"/>
            <a:ext cx="4648200" cy="3022600"/>
          </a:xfrm>
          <a:noFill/>
        </p:spPr>
      </p:pic>
    </p:spTree>
    <p:extLst>
      <p:ext uri="{BB962C8B-B14F-4D97-AF65-F5344CB8AC3E}">
        <p14:creationId xmlns:p14="http://schemas.microsoft.com/office/powerpoint/2010/main" val="3790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9"/>
            <a:ext cx="7940040" cy="41116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Шанкр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анальной области</a:t>
            </a:r>
          </a:p>
        </p:txBody>
      </p:sp>
      <p:pic>
        <p:nvPicPr>
          <p:cNvPr id="56323" name="Picture 4" descr="Л_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103" y="979170"/>
            <a:ext cx="3586162" cy="5410200"/>
          </a:xfrm>
          <a:noFill/>
        </p:spPr>
      </p:pic>
    </p:spTree>
    <p:extLst>
      <p:ext uri="{BB962C8B-B14F-4D97-AF65-F5344CB8AC3E}">
        <p14:creationId xmlns:p14="http://schemas.microsoft.com/office/powerpoint/2010/main" val="14774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24001" y="-40850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57347" name="Picture 3" descr="схем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52400"/>
            <a:ext cx="46069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0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52400"/>
            <a:ext cx="8915400" cy="6553200"/>
          </a:xfrm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             </a:t>
            </a:r>
            <a:r>
              <a:rPr lang="ru-RU" altLang="ru-RU" b="1" dirty="0">
                <a:latin typeface="Times New Roman" panose="02020603050405020304" pitchFamily="18" charset="0"/>
              </a:rPr>
              <a:t>В настоящее время насчитывается более 20 заболеваний, передающихся преимущественно  половым путём.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             Они характеризуются высокой </a:t>
            </a:r>
            <a:r>
              <a:rPr lang="ru-RU" altLang="ru-RU" b="1" dirty="0" err="1">
                <a:latin typeface="Times New Roman" panose="02020603050405020304" pitchFamily="18" charset="0"/>
              </a:rPr>
              <a:t>контагиозностью</a:t>
            </a:r>
            <a:r>
              <a:rPr lang="ru-RU" altLang="ru-RU" b="1" dirty="0">
                <a:latin typeface="Times New Roman" panose="02020603050405020304" pitchFamily="18" charset="0"/>
              </a:rPr>
              <a:t> и сравнительно быстрым распространением среди определённых групп населения.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           В практической венерологии принято выделять традиционные «классические» венерические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заболевания.  </a:t>
            </a:r>
            <a:endParaRPr lang="ru-RU" altLang="ru-RU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7161"/>
            <a:ext cx="8591549" cy="64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Макулёзно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-папулёзные высыпания</a:t>
            </a:r>
          </a:p>
        </p:txBody>
      </p:sp>
      <p:pic>
        <p:nvPicPr>
          <p:cNvPr id="5837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1" y="838200"/>
            <a:ext cx="3300413" cy="4967288"/>
          </a:xfrm>
          <a:noFill/>
        </p:spPr>
      </p:pic>
      <p:pic>
        <p:nvPicPr>
          <p:cNvPr id="5837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838200"/>
            <a:ext cx="3303588" cy="4967288"/>
          </a:xfrm>
          <a:noFill/>
        </p:spPr>
      </p:pic>
    </p:spTree>
    <p:extLst>
      <p:ext uri="{BB962C8B-B14F-4D97-AF65-F5344CB8AC3E}">
        <p14:creationId xmlns:p14="http://schemas.microsoft.com/office/powerpoint/2010/main" val="34057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Макулезно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-папулёзные высыпания</a:t>
            </a:r>
          </a:p>
        </p:txBody>
      </p:sp>
      <p:pic>
        <p:nvPicPr>
          <p:cNvPr id="5939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762000"/>
            <a:ext cx="3460750" cy="5181600"/>
          </a:xfrm>
          <a:noFill/>
        </p:spPr>
      </p:pic>
      <p:pic>
        <p:nvPicPr>
          <p:cNvPr id="59396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762000"/>
            <a:ext cx="3486150" cy="5181600"/>
          </a:xfrm>
          <a:noFill/>
        </p:spPr>
      </p:pic>
    </p:spTree>
    <p:extLst>
      <p:ext uri="{BB962C8B-B14F-4D97-AF65-F5344CB8AC3E}">
        <p14:creationId xmlns:p14="http://schemas.microsoft.com/office/powerpoint/2010/main" val="33253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Макулёзно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-папулёзные высыпания</a:t>
            </a:r>
          </a:p>
        </p:txBody>
      </p:sp>
      <p:pic>
        <p:nvPicPr>
          <p:cNvPr id="60419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908050"/>
            <a:ext cx="7848600" cy="5187950"/>
          </a:xfrm>
          <a:noFill/>
        </p:spPr>
      </p:pic>
    </p:spTree>
    <p:extLst>
      <p:ext uri="{BB962C8B-B14F-4D97-AF65-F5344CB8AC3E}">
        <p14:creationId xmlns:p14="http://schemas.microsoft.com/office/powerpoint/2010/main" val="13833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Макулёзно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-папулёзные высыпания</a:t>
            </a:r>
          </a:p>
        </p:txBody>
      </p:sp>
      <p:pic>
        <p:nvPicPr>
          <p:cNvPr id="61443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914400"/>
            <a:ext cx="3365500" cy="5181600"/>
          </a:xfrm>
          <a:noFill/>
        </p:spPr>
      </p:pic>
      <p:pic>
        <p:nvPicPr>
          <p:cNvPr id="61444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0325" y="914400"/>
            <a:ext cx="3462338" cy="5181600"/>
          </a:xfrm>
          <a:noFill/>
        </p:spPr>
      </p:pic>
    </p:spTree>
    <p:extLst>
      <p:ext uri="{BB962C8B-B14F-4D97-AF65-F5344CB8AC3E}">
        <p14:creationId xmlns:p14="http://schemas.microsoft.com/office/powerpoint/2010/main" val="12328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Макулёзно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-папулёзные высыпания</a:t>
            </a:r>
          </a:p>
        </p:txBody>
      </p:sp>
      <p:pic>
        <p:nvPicPr>
          <p:cNvPr id="62467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14400"/>
            <a:ext cx="3443288" cy="5181600"/>
          </a:xfrm>
          <a:noFill/>
        </p:spPr>
      </p:pic>
      <p:pic>
        <p:nvPicPr>
          <p:cNvPr id="62468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4139" y="914400"/>
            <a:ext cx="3379787" cy="5105400"/>
          </a:xfrm>
          <a:noFill/>
        </p:spPr>
      </p:pic>
    </p:spTree>
    <p:extLst>
      <p:ext uri="{BB962C8B-B14F-4D97-AF65-F5344CB8AC3E}">
        <p14:creationId xmlns:p14="http://schemas.microsoft.com/office/powerpoint/2010/main" val="15689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Папулёзные сифилиды</a:t>
            </a:r>
          </a:p>
        </p:txBody>
      </p:sp>
      <p:pic>
        <p:nvPicPr>
          <p:cNvPr id="6349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990600"/>
            <a:ext cx="3297238" cy="5029200"/>
          </a:xfrm>
          <a:noFill/>
        </p:spPr>
      </p:pic>
      <p:pic>
        <p:nvPicPr>
          <p:cNvPr id="6349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0501" y="990600"/>
            <a:ext cx="3343275" cy="5029200"/>
          </a:xfrm>
          <a:noFill/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3200400" y="3962400"/>
            <a:ext cx="1905000" cy="304800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" name="Овал 1"/>
          <p:cNvSpPr/>
          <p:nvPr/>
        </p:nvSpPr>
        <p:spPr>
          <a:xfrm>
            <a:off x="6781800" y="2687639"/>
            <a:ext cx="838200" cy="490537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8382000" y="2687639"/>
            <a:ext cx="876300" cy="490537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Папулёзные и </a:t>
            </a:r>
            <a:r>
              <a:rPr lang="ru-RU" alt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макулёзно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-папулёзные сифилиды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90600"/>
            <a:ext cx="3289300" cy="4967288"/>
          </a:xfrm>
          <a:noFill/>
        </p:spPr>
      </p:pic>
      <p:pic>
        <p:nvPicPr>
          <p:cNvPr id="64516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25" y="990600"/>
            <a:ext cx="3238500" cy="4967288"/>
          </a:xfrm>
          <a:noFill/>
        </p:spPr>
      </p:pic>
      <p:sp>
        <p:nvSpPr>
          <p:cNvPr id="64517" name="Rectangle 6"/>
          <p:cNvSpPr>
            <a:spLocks noChangeArrowheads="1"/>
          </p:cNvSpPr>
          <p:nvPr/>
        </p:nvSpPr>
        <p:spPr bwMode="auto">
          <a:xfrm flipH="1" flipV="1">
            <a:off x="9067800" y="3429000"/>
            <a:ext cx="46038" cy="46038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" name="Овал 1"/>
          <p:cNvSpPr/>
          <p:nvPr/>
        </p:nvSpPr>
        <p:spPr>
          <a:xfrm>
            <a:off x="7308850" y="2994026"/>
            <a:ext cx="617538" cy="358775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70875" y="2919414"/>
            <a:ext cx="617538" cy="357187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819400" y="2160589"/>
            <a:ext cx="914400" cy="555625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287838" y="2124076"/>
            <a:ext cx="914400" cy="555625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Макулёзные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и      папулёзные 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сифилиды</a:t>
            </a:r>
          </a:p>
        </p:txBody>
      </p:sp>
      <p:pic>
        <p:nvPicPr>
          <p:cNvPr id="65539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1066801"/>
            <a:ext cx="3368675" cy="5040313"/>
          </a:xfrm>
          <a:noFill/>
        </p:spPr>
      </p:pic>
      <p:pic>
        <p:nvPicPr>
          <p:cNvPr id="65540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066801"/>
            <a:ext cx="3384550" cy="5040313"/>
          </a:xfrm>
          <a:noFill/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505200" y="1371600"/>
            <a:ext cx="1447800" cy="2286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7315200" y="2819400"/>
            <a:ext cx="1828800" cy="3048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9333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0"/>
            <a:ext cx="8062664" cy="82073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ПАПУЛО-ПУСТУЛЁЗНЫЙ СИФИЛИД</a:t>
            </a:r>
          </a:p>
        </p:txBody>
      </p:sp>
      <p:pic>
        <p:nvPicPr>
          <p:cNvPr id="159747" name="Picture 3" descr="sypi-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6750" y="754063"/>
            <a:ext cx="5551488" cy="5886450"/>
          </a:xfr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575720" y="3140968"/>
            <a:ext cx="3672408" cy="720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2734" y="228600"/>
            <a:ext cx="11946195" cy="6629400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2400" b="1" dirty="0">
                <a:latin typeface="Times New Roman" pitchFamily="18" charset="0"/>
              </a:rPr>
              <a:t>«Классические» венерические болезни: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ru-RU" sz="2400" b="1" dirty="0">
                <a:latin typeface="Times New Roman" pitchFamily="18" charset="0"/>
              </a:rPr>
              <a:t> Сифилис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ru-RU" sz="2400" b="1" dirty="0">
                <a:latin typeface="Times New Roman" pitchFamily="18" charset="0"/>
              </a:rPr>
              <a:t> Гонорея (гонококковая инфекция)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arenR"/>
              <a:defRPr/>
            </a:pPr>
            <a:r>
              <a:rPr lang="ru-RU" sz="2400" b="1" dirty="0">
                <a:latin typeface="Times New Roman" pitchFamily="18" charset="0"/>
              </a:rPr>
              <a:t> Мягкий шанкр (</a:t>
            </a:r>
            <a:r>
              <a:rPr lang="ru-RU" sz="2400" b="1" dirty="0" err="1">
                <a:latin typeface="Times New Roman" pitchFamily="18" charset="0"/>
              </a:rPr>
              <a:t>шанкроид</a:t>
            </a:r>
            <a:r>
              <a:rPr lang="ru-RU" sz="2400" b="1" dirty="0">
                <a:latin typeface="Times New Roman" pitchFamily="18" charset="0"/>
              </a:rPr>
              <a:t>) </a:t>
            </a:r>
            <a:r>
              <a:rPr lang="ru-RU" sz="1600" b="1" dirty="0">
                <a:latin typeface="Times New Roman" pitchFamily="18" charset="0"/>
              </a:rPr>
              <a:t>возбудитель:  </a:t>
            </a:r>
            <a:r>
              <a:rPr lang="ru-RU" sz="1600" b="1" dirty="0" err="1">
                <a:latin typeface="Times New Roman" pitchFamily="18" charset="0"/>
              </a:rPr>
              <a:t>стрептобацилла</a:t>
            </a:r>
            <a:r>
              <a:rPr lang="ru-RU" sz="1600" b="1" dirty="0">
                <a:latin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</a:rPr>
              <a:t>Дюкрея</a:t>
            </a:r>
            <a:r>
              <a:rPr lang="ru-RU" sz="1600" b="1" dirty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ru-RU" sz="1600" b="1" dirty="0">
                <a:latin typeface="Times New Roman" pitchFamily="18" charset="0"/>
              </a:rPr>
              <a:t>           (Гр. «-») палочка.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ru-RU" sz="2400" b="1" dirty="0">
                <a:latin typeface="Times New Roman" pitchFamily="18" charset="0"/>
              </a:rPr>
              <a:t>4)    Венерическая </a:t>
            </a:r>
            <a:r>
              <a:rPr lang="ru-RU" sz="2400" b="1" dirty="0" err="1">
                <a:latin typeface="Times New Roman" pitchFamily="18" charset="0"/>
              </a:rPr>
              <a:t>лимфогранулёма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</a:rPr>
              <a:t>возбудитель: </a:t>
            </a:r>
            <a:r>
              <a:rPr lang="en-US" sz="1600" b="1" dirty="0">
                <a:latin typeface="Times New Roman" pitchFamily="18" charset="0"/>
              </a:rPr>
              <a:t>Chlamydia </a:t>
            </a:r>
            <a:r>
              <a:rPr lang="en-US" sz="1600" b="1" dirty="0" err="1">
                <a:latin typeface="Times New Roman" pitchFamily="18" charset="0"/>
              </a:rPr>
              <a:t>trachomatis</a:t>
            </a:r>
            <a:r>
              <a:rPr lang="ru-RU" sz="1600" b="1" dirty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ru-RU" sz="2400" b="1" dirty="0">
                <a:latin typeface="Times New Roman" pitchFamily="18" charset="0"/>
              </a:rPr>
              <a:t>5)    </a:t>
            </a:r>
            <a:r>
              <a:rPr lang="ru-RU" sz="2400" b="1" dirty="0" err="1">
                <a:latin typeface="Times New Roman" pitchFamily="18" charset="0"/>
              </a:rPr>
              <a:t>Донованоз</a:t>
            </a:r>
            <a:r>
              <a:rPr lang="ru-RU" sz="2400" b="1" dirty="0">
                <a:latin typeface="Times New Roman" pitchFamily="18" charset="0"/>
              </a:rPr>
              <a:t> (паховая гранулёма, венерическая гранулёма,  </a:t>
            </a:r>
            <a:r>
              <a:rPr lang="ru-RU" sz="2400" b="1" dirty="0" smtClean="0">
                <a:latin typeface="Times New Roman" pitchFamily="18" charset="0"/>
              </a:rPr>
              <a:t>пятая </a:t>
            </a:r>
            <a:r>
              <a:rPr lang="ru-RU" sz="2400" b="1" dirty="0">
                <a:latin typeface="Times New Roman" pitchFamily="18" charset="0"/>
              </a:rPr>
              <a:t>венерическая </a:t>
            </a:r>
            <a:r>
              <a:rPr lang="ru-RU" sz="2400" b="1" dirty="0" smtClean="0">
                <a:latin typeface="Times New Roman" pitchFamily="18" charset="0"/>
              </a:rPr>
              <a:t>                   болезнь</a:t>
            </a:r>
            <a:r>
              <a:rPr lang="ru-RU" sz="2400" b="1" dirty="0">
                <a:latin typeface="Times New Roman" pitchFamily="18" charset="0"/>
              </a:rPr>
              <a:t>) </a:t>
            </a:r>
            <a:r>
              <a:rPr lang="ru-RU" sz="1600" b="1" dirty="0">
                <a:latin typeface="Times New Roman" pitchFamily="18" charset="0"/>
              </a:rPr>
              <a:t>возбудитель:</a:t>
            </a:r>
            <a:r>
              <a:rPr lang="en-US" sz="1600" b="1" dirty="0">
                <a:latin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</a:rPr>
              <a:t>тельца </a:t>
            </a:r>
            <a:r>
              <a:rPr lang="ru-RU" sz="1600" b="1" dirty="0" err="1">
                <a:latin typeface="Times New Roman" pitchFamily="18" charset="0"/>
              </a:rPr>
              <a:t>Донована</a:t>
            </a:r>
            <a:r>
              <a:rPr lang="ru-RU" sz="1600" b="1" dirty="0">
                <a:latin typeface="Times New Roman" pitchFamily="18" charset="0"/>
              </a:rPr>
              <a:t>  (Гр. «-» бактерии.</a:t>
            </a:r>
            <a:endParaRPr lang="en-US" sz="1600" b="1" dirty="0"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ru-RU" sz="1600" b="1" dirty="0">
                <a:latin typeface="Times New Roman" pitchFamily="18" charset="0"/>
              </a:rPr>
              <a:t>                       </a:t>
            </a:r>
          </a:p>
          <a:p>
            <a:pPr marL="457200" indent="-457200" eaLnBrk="1" hangingPunct="1">
              <a:lnSpc>
                <a:spcPct val="120000"/>
              </a:lnSpc>
              <a:defRPr/>
            </a:pPr>
            <a:r>
              <a:rPr lang="ru-RU" sz="2400" b="1" dirty="0">
                <a:latin typeface="Times New Roman" pitchFamily="18" charset="0"/>
              </a:rPr>
              <a:t>  С 1975г. по классификации ВОЗ «Заболевания, передающиеся преимущественно половым путём» (ЗППП).</a:t>
            </a:r>
          </a:p>
          <a:p>
            <a:pPr marL="457200" indent="-457200" algn="ctr" eaLnBrk="1" hangingPunct="1">
              <a:lnSpc>
                <a:spcPct val="120000"/>
              </a:lnSpc>
              <a:defRPr/>
            </a:pPr>
            <a:endParaRPr lang="ru-RU" sz="2400" b="1" dirty="0">
              <a:latin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  <a:defRPr/>
            </a:pPr>
            <a:r>
              <a:rPr lang="ru-RU" sz="2400" b="1" dirty="0">
                <a:latin typeface="Times New Roman" pitchFamily="18" charset="0"/>
              </a:rPr>
              <a:t>По МКБ – Х «Инфекции, передающиеся преимущественно 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ru-RU" sz="2400" b="1" dirty="0">
                <a:latin typeface="Times New Roman" pitchFamily="18" charset="0"/>
              </a:rPr>
              <a:t>половым путём» (ИППП). </a:t>
            </a:r>
            <a:endParaRPr lang="en-US" sz="2400" b="1" dirty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ru-RU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10267950" cy="4111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Цирцинарный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сифилид                      Папулёзно- 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на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половом члене          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сквамозный сифилид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3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762000"/>
            <a:ext cx="3498850" cy="5272088"/>
          </a:xfrm>
          <a:noFill/>
        </p:spPr>
      </p:pic>
      <p:pic>
        <p:nvPicPr>
          <p:cNvPr id="66564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762000"/>
            <a:ext cx="3467100" cy="5272088"/>
          </a:xfrm>
          <a:noFill/>
        </p:spPr>
      </p:pic>
    </p:spTree>
    <p:extLst>
      <p:ext uri="{BB962C8B-B14F-4D97-AF65-F5344CB8AC3E}">
        <p14:creationId xmlns:p14="http://schemas.microsoft.com/office/powerpoint/2010/main" val="42390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Вторичные сифилиды на 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мошонке    и    ладонях</a:t>
            </a:r>
          </a:p>
        </p:txBody>
      </p:sp>
      <p:pic>
        <p:nvPicPr>
          <p:cNvPr id="67587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914400"/>
            <a:ext cx="3371850" cy="5111750"/>
          </a:xfrm>
          <a:noFill/>
        </p:spPr>
      </p:pic>
      <p:pic>
        <p:nvPicPr>
          <p:cNvPr id="67588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1" y="914400"/>
            <a:ext cx="3427413" cy="5111750"/>
          </a:xfrm>
          <a:noFill/>
        </p:spPr>
      </p:pic>
    </p:spTree>
    <p:extLst>
      <p:ext uri="{BB962C8B-B14F-4D97-AF65-F5344CB8AC3E}">
        <p14:creationId xmlns:p14="http://schemas.microsoft.com/office/powerpoint/2010/main" val="424214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Розеолёзные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и    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псориазиформные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сифилиды</a:t>
            </a:r>
          </a:p>
        </p:txBody>
      </p:sp>
      <p:pic>
        <p:nvPicPr>
          <p:cNvPr id="6861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1" y="914401"/>
            <a:ext cx="3363913" cy="5040313"/>
          </a:xfrm>
          <a:noFill/>
        </p:spPr>
      </p:pic>
      <p:pic>
        <p:nvPicPr>
          <p:cNvPr id="6861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1" y="914400"/>
            <a:ext cx="3273425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1003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3349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Папулёзно-сквамозные сифилиды</a:t>
            </a:r>
          </a:p>
        </p:txBody>
      </p:sp>
      <p:pic>
        <p:nvPicPr>
          <p:cNvPr id="6963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1" y="838200"/>
            <a:ext cx="3457575" cy="5181600"/>
          </a:xfrm>
          <a:noFill/>
        </p:spPr>
      </p:pic>
      <p:pic>
        <p:nvPicPr>
          <p:cNvPr id="69636" name="Picture 4" descr="л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/>
        </p:blipFill>
        <p:spPr>
          <a:xfrm>
            <a:off x="6354762" y="858390"/>
            <a:ext cx="3893812" cy="5161410"/>
          </a:xfrm>
          <a:noFill/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8199120" y="1577340"/>
            <a:ext cx="685800" cy="2286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084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43700" y="260350"/>
            <a:ext cx="3467100" cy="1157288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Папулёзно-сквамозные сифилиды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2"/>
          </p:nvPr>
        </p:nvSpPr>
        <p:spPr>
          <a:xfrm flipH="1" flipV="1">
            <a:off x="10210800" y="6126163"/>
            <a:ext cx="71438" cy="69850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pic>
        <p:nvPicPr>
          <p:cNvPr id="70660" name="Picture 4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200" y="304800"/>
            <a:ext cx="3917950" cy="5867400"/>
          </a:xfrm>
          <a:noFill/>
        </p:spPr>
      </p:pic>
    </p:spTree>
    <p:extLst>
      <p:ext uri="{BB962C8B-B14F-4D97-AF65-F5344CB8AC3E}">
        <p14:creationId xmlns:p14="http://schemas.microsoft.com/office/powerpoint/2010/main" val="28189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сифилис, поражение мягкого нёба</a:t>
            </a:r>
          </a:p>
        </p:txBody>
      </p:sp>
      <p:pic>
        <p:nvPicPr>
          <p:cNvPr id="71683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990600"/>
            <a:ext cx="7543800" cy="5030788"/>
          </a:xfrm>
          <a:noFill/>
        </p:spPr>
      </p:pic>
    </p:spTree>
    <p:extLst>
      <p:ext uri="{BB962C8B-B14F-4D97-AF65-F5344CB8AC3E}">
        <p14:creationId xmlns:p14="http://schemas.microsoft.com/office/powerpoint/2010/main" val="4902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Эрозированные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папулы в полости рта</a:t>
            </a:r>
          </a:p>
        </p:txBody>
      </p:sp>
      <p:pic>
        <p:nvPicPr>
          <p:cNvPr id="72707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1066800"/>
            <a:ext cx="4410075" cy="4394200"/>
          </a:xfrm>
          <a:noFill/>
        </p:spPr>
      </p:pic>
      <p:pic>
        <p:nvPicPr>
          <p:cNvPr id="72708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143000"/>
            <a:ext cx="4241800" cy="4267200"/>
          </a:xfrm>
          <a:noFill/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7315200" y="3126658"/>
            <a:ext cx="2654710" cy="6046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9291484" y="2698955"/>
            <a:ext cx="678426" cy="1032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7315200" y="2595716"/>
            <a:ext cx="2654710" cy="11356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271252" y="2698955"/>
            <a:ext cx="1784554" cy="730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271252" y="2698955"/>
            <a:ext cx="109138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 на слизистой оболочке полости рта,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с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многоформной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экссудативной эритемой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3731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193800"/>
            <a:ext cx="7543800" cy="5003800"/>
          </a:xfrm>
          <a:noFill/>
        </p:spPr>
      </p:pic>
    </p:spTree>
    <p:extLst>
      <p:ext uri="{BB962C8B-B14F-4D97-AF65-F5344CB8AC3E}">
        <p14:creationId xmlns:p14="http://schemas.microsoft.com/office/powerpoint/2010/main" val="172661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1"/>
            <a:ext cx="8229600" cy="3349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74755" name="Picture 3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763" y="838200"/>
            <a:ext cx="3529012" cy="5334000"/>
          </a:xfrm>
          <a:noFill/>
        </p:spPr>
      </p:pic>
      <p:pic>
        <p:nvPicPr>
          <p:cNvPr id="74756" name="Picture 4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0764" y="838200"/>
            <a:ext cx="3552825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4361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75779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884238"/>
            <a:ext cx="7543800" cy="5067300"/>
          </a:xfrm>
          <a:noFill/>
        </p:spPr>
      </p:pic>
    </p:spTree>
    <p:extLst>
      <p:ext uri="{BB962C8B-B14F-4D97-AF65-F5344CB8AC3E}">
        <p14:creationId xmlns:p14="http://schemas.microsoft.com/office/powerpoint/2010/main" val="1231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850" y="620713"/>
            <a:ext cx="8667750" cy="5459412"/>
          </a:xfrm>
        </p:spPr>
        <p:txBody>
          <a:bodyPr>
            <a:normAutofit fontScale="77500" lnSpcReduction="20000"/>
          </a:bodyPr>
          <a:lstStyle/>
          <a:p>
            <a:pPr algn="ctr">
              <a:buFontTx/>
              <a:buNone/>
              <a:defRPr/>
            </a:pPr>
            <a:r>
              <a:rPr lang="ru-RU" sz="4400" b="1" kern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Российской Федерации от 1 декабря 2004 г. N 715 г. Москва Об утверждении перечня социально значимых заболеваний и перечня заболеваний, представляющих опасность для окружающих	</a:t>
            </a:r>
            <a:endParaRPr lang="ru-RU" b="1" kern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Tx/>
              <a:buNone/>
              <a:defRPr/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Опубликовано 7 декабря 2004 г.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соответствии со статьей 41 Основ законодательства Российской Федерации об охране здоровья граждан Правительство Российской Федерации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постановляет: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Утвердить прилагаемые: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перечень социально значимых заболеваний;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перечень заболеваний, представляющих опасность для окружающих.</a:t>
            </a:r>
          </a:p>
          <a:p>
            <a:pPr algn="r">
              <a:buFontTx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Председатель Правительства Российской Федерации</a:t>
            </a:r>
          </a:p>
          <a:p>
            <a:pPr algn="r">
              <a:buFontTx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М. Фрадков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76803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914400"/>
            <a:ext cx="3536950" cy="5334000"/>
          </a:xfrm>
          <a:noFill/>
        </p:spPr>
      </p:pic>
      <p:pic>
        <p:nvPicPr>
          <p:cNvPr id="76804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914400"/>
            <a:ext cx="3405188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41128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9" name="Picture 4" descr="л_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1478" y="1027113"/>
            <a:ext cx="3454400" cy="5181600"/>
          </a:xfrm>
          <a:noFill/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5294671" y="383458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анальной области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(широкие кондиломы)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4490" y="611710"/>
            <a:ext cx="746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Вторичный сифилис: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77827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914400"/>
            <a:ext cx="3413125" cy="5257800"/>
          </a:xfrm>
          <a:noFill/>
        </p:spPr>
      </p:pic>
      <p:pic>
        <p:nvPicPr>
          <p:cNvPr id="77828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963" y="914400"/>
            <a:ext cx="3403600" cy="5181600"/>
          </a:xfrm>
          <a:noFill/>
        </p:spPr>
      </p:pic>
    </p:spTree>
    <p:extLst>
      <p:ext uri="{BB962C8B-B14F-4D97-AF65-F5344CB8AC3E}">
        <p14:creationId xmlns:p14="http://schemas.microsoft.com/office/powerpoint/2010/main" val="12895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7987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838200"/>
            <a:ext cx="3513138" cy="5257800"/>
          </a:xfrm>
          <a:noFill/>
        </p:spPr>
      </p:pic>
      <p:pic>
        <p:nvPicPr>
          <p:cNvPr id="79876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1913" y="838200"/>
            <a:ext cx="3490912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1312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80899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914401"/>
            <a:ext cx="3495675" cy="5256213"/>
          </a:xfrm>
          <a:noFill/>
        </p:spPr>
      </p:pic>
      <p:pic>
        <p:nvPicPr>
          <p:cNvPr id="80900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914401"/>
            <a:ext cx="3462338" cy="5256213"/>
          </a:xfrm>
          <a:noFill/>
        </p:spPr>
      </p:pic>
    </p:spTree>
    <p:extLst>
      <p:ext uri="{BB962C8B-B14F-4D97-AF65-F5344CB8AC3E}">
        <p14:creationId xmlns:p14="http://schemas.microsoft.com/office/powerpoint/2010/main" val="9743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сифилис</a:t>
            </a:r>
          </a:p>
        </p:txBody>
      </p:sp>
      <p:pic>
        <p:nvPicPr>
          <p:cNvPr id="81923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838200"/>
            <a:ext cx="3532188" cy="5334000"/>
          </a:xfrm>
          <a:noFill/>
        </p:spPr>
      </p:pic>
      <p:pic>
        <p:nvPicPr>
          <p:cNvPr id="81924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4775" y="838200"/>
            <a:ext cx="3544888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29709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 кондиломы</a:t>
            </a:r>
          </a:p>
        </p:txBody>
      </p:sp>
      <p:pic>
        <p:nvPicPr>
          <p:cNvPr id="82947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25831"/>
            <a:ext cx="7848600" cy="5260975"/>
          </a:xfrm>
          <a:noFill/>
        </p:spPr>
      </p:pic>
    </p:spTree>
    <p:extLst>
      <p:ext uri="{BB962C8B-B14F-4D97-AF65-F5344CB8AC3E}">
        <p14:creationId xmlns:p14="http://schemas.microsoft.com/office/powerpoint/2010/main" val="39629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 кондиломы</a:t>
            </a:r>
          </a:p>
        </p:txBody>
      </p:sp>
      <p:pic>
        <p:nvPicPr>
          <p:cNvPr id="83971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914401"/>
            <a:ext cx="7848600" cy="5205413"/>
          </a:xfrm>
          <a:noFill/>
        </p:spPr>
      </p:pic>
    </p:spTree>
    <p:extLst>
      <p:ext uri="{BB962C8B-B14F-4D97-AF65-F5344CB8AC3E}">
        <p14:creationId xmlns:p14="http://schemas.microsoft.com/office/powerpoint/2010/main" val="12629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 кондиломы</a:t>
            </a:r>
          </a:p>
        </p:txBody>
      </p:sp>
      <p:pic>
        <p:nvPicPr>
          <p:cNvPr id="84995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914401"/>
            <a:ext cx="7924800" cy="5254625"/>
          </a:xfrm>
          <a:noFill/>
        </p:spPr>
      </p:pic>
    </p:spTree>
    <p:extLst>
      <p:ext uri="{BB962C8B-B14F-4D97-AF65-F5344CB8AC3E}">
        <p14:creationId xmlns:p14="http://schemas.microsoft.com/office/powerpoint/2010/main" val="23250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648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1" y="228600"/>
            <a:ext cx="5505963" cy="6448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98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 кондиломы</a:t>
            </a:r>
          </a:p>
        </p:txBody>
      </p:sp>
      <p:pic>
        <p:nvPicPr>
          <p:cNvPr id="86019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1" y="838200"/>
            <a:ext cx="3552825" cy="5334000"/>
          </a:xfrm>
          <a:noFill/>
        </p:spPr>
      </p:pic>
      <p:pic>
        <p:nvPicPr>
          <p:cNvPr id="86020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8113" y="914400"/>
            <a:ext cx="3459162" cy="5181600"/>
          </a:xfrm>
          <a:noFill/>
        </p:spPr>
      </p:pic>
    </p:spTree>
    <p:extLst>
      <p:ext uri="{BB962C8B-B14F-4D97-AF65-F5344CB8AC3E}">
        <p14:creationId xmlns:p14="http://schemas.microsoft.com/office/powerpoint/2010/main" val="41710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Ладонно-подошвенные сифилиды</a:t>
            </a:r>
          </a:p>
        </p:txBody>
      </p:sp>
      <p:pic>
        <p:nvPicPr>
          <p:cNvPr id="87043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0"/>
            <a:ext cx="3575050" cy="5410200"/>
          </a:xfrm>
          <a:noFill/>
        </p:spPr>
      </p:pic>
      <p:pic>
        <p:nvPicPr>
          <p:cNvPr id="87044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6800" y="762000"/>
            <a:ext cx="3606800" cy="5410200"/>
          </a:xfrm>
          <a:noFill/>
        </p:spPr>
      </p:pic>
    </p:spTree>
    <p:extLst>
      <p:ext uri="{BB962C8B-B14F-4D97-AF65-F5344CB8AC3E}">
        <p14:creationId xmlns:p14="http://schemas.microsoft.com/office/powerpoint/2010/main" val="14985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Папулёзно-сквамозные сифилиды на подошвах</a:t>
            </a:r>
          </a:p>
        </p:txBody>
      </p:sp>
      <p:pic>
        <p:nvPicPr>
          <p:cNvPr id="88067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838201"/>
            <a:ext cx="7696200" cy="5122863"/>
          </a:xfrm>
          <a:noFill/>
        </p:spPr>
      </p:pic>
    </p:spTree>
    <p:extLst>
      <p:ext uri="{BB962C8B-B14F-4D97-AF65-F5344CB8AC3E}">
        <p14:creationId xmlns:p14="http://schemas.microsoft.com/office/powerpoint/2010/main" val="41785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Ладонно-подошвенные сифилиды</a:t>
            </a:r>
          </a:p>
        </p:txBody>
      </p:sp>
      <p:pic>
        <p:nvPicPr>
          <p:cNvPr id="89091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990601"/>
            <a:ext cx="3352800" cy="5040313"/>
          </a:xfrm>
          <a:noFill/>
        </p:spPr>
      </p:pic>
      <p:pic>
        <p:nvPicPr>
          <p:cNvPr id="89092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09801"/>
            <a:ext cx="4800600" cy="3179763"/>
          </a:xfrm>
          <a:noFill/>
        </p:spPr>
      </p:pic>
    </p:spTree>
    <p:extLst>
      <p:ext uri="{BB962C8B-B14F-4D97-AF65-F5344CB8AC3E}">
        <p14:creationId xmlns:p14="http://schemas.microsoft.com/office/powerpoint/2010/main" val="37172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Ладонные сифилиды</a:t>
            </a:r>
          </a:p>
        </p:txBody>
      </p:sp>
      <p:pic>
        <p:nvPicPr>
          <p:cNvPr id="90115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838200"/>
            <a:ext cx="7620000" cy="5106988"/>
          </a:xfrm>
          <a:noFill/>
        </p:spPr>
      </p:pic>
    </p:spTree>
    <p:extLst>
      <p:ext uri="{BB962C8B-B14F-4D97-AF65-F5344CB8AC3E}">
        <p14:creationId xmlns:p14="http://schemas.microsoft.com/office/powerpoint/2010/main" val="21675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Папулёзно-сквамозный и 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папуло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-пустулёзный 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сифилиды</a:t>
            </a:r>
          </a:p>
        </p:txBody>
      </p:sp>
      <p:pic>
        <p:nvPicPr>
          <p:cNvPr id="91139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914401"/>
            <a:ext cx="3422650" cy="5103813"/>
          </a:xfrm>
          <a:noFill/>
        </p:spPr>
      </p:pic>
      <p:pic>
        <p:nvPicPr>
          <p:cNvPr id="91140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200" y="914400"/>
            <a:ext cx="3321050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22641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СХЕМА 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685800"/>
            <a:ext cx="44053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9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Узловатые сифилиды                      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Кольцевидное поражение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на верхней конечности</a:t>
            </a:r>
          </a:p>
        </p:txBody>
      </p:sp>
      <p:pic>
        <p:nvPicPr>
          <p:cNvPr id="93187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6975" y="990600"/>
            <a:ext cx="3327400" cy="5029200"/>
          </a:xfrm>
          <a:noFill/>
        </p:spPr>
      </p:pic>
      <p:pic>
        <p:nvPicPr>
          <p:cNvPr id="93188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1" y="990600"/>
            <a:ext cx="3217863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36996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 изъязвлённые узлы</a:t>
            </a:r>
          </a:p>
        </p:txBody>
      </p:sp>
      <p:pic>
        <p:nvPicPr>
          <p:cNvPr id="94211" name="Picture 3" descr="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065214"/>
            <a:ext cx="7391400" cy="4954587"/>
          </a:xfrm>
          <a:noFill/>
        </p:spPr>
      </p:pic>
    </p:spTree>
    <p:extLst>
      <p:ext uri="{BB962C8B-B14F-4D97-AF65-F5344CB8AC3E}">
        <p14:creationId xmlns:p14="http://schemas.microsoft.com/office/powerpoint/2010/main" val="1096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Третичный сифилис: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множественные гуммозные язвы</a:t>
            </a:r>
          </a:p>
        </p:txBody>
      </p:sp>
      <p:pic>
        <p:nvPicPr>
          <p:cNvPr id="95235" name="Picture 3" descr="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401" y="1066800"/>
            <a:ext cx="3241675" cy="4876800"/>
          </a:xfrm>
          <a:noFill/>
        </p:spPr>
      </p:pic>
      <p:pic>
        <p:nvPicPr>
          <p:cNvPr id="95236" name="Picture 4" descr="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0201" y="1066800"/>
            <a:ext cx="3243263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34347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1444</Words>
  <Application>Microsoft Office PowerPoint</Application>
  <PresentationFormat>Произвольный</PresentationFormat>
  <Paragraphs>232</Paragraphs>
  <Slides>116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18" baseType="lpstr">
      <vt:lpstr>Тема Office</vt:lpstr>
      <vt:lpstr>Фотография Photo Editor</vt:lpstr>
      <vt:lpstr>                    Общее течение сифилиса.  Особенности проявлений приобретённого сифилиса на коже и слизистых оболочках.    </vt:lpstr>
      <vt:lpstr>План:</vt:lpstr>
      <vt:lpstr> </vt:lpstr>
      <vt:lpstr> </vt:lpstr>
      <vt:lpstr>Факторы, играющие роль в распространении ИППП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клинико-эпидемиологические особенности ИППП</vt:lpstr>
      <vt:lpstr> </vt:lpstr>
      <vt:lpstr>  </vt:lpstr>
      <vt:lpstr>Динамика заболеваемости сифилисом в Российской Федерации (1992-2009 гг.)  [на 100 тыс.населения] </vt:lpstr>
      <vt:lpstr> </vt:lpstr>
      <vt:lpstr>Сифилис -</vt:lpstr>
      <vt:lpstr>Презентация PowerPoint</vt:lpstr>
      <vt:lpstr>Открытие возбудителя сифилиса – 3 марта 1905 г. </vt:lpstr>
      <vt:lpstr>Презентация PowerPoint</vt:lpstr>
      <vt:lpstr>Реакция Вассермана – 1906 год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Первичный сифилис: твёрдый шанкр верхнего века </vt:lpstr>
      <vt:lpstr>Презентация PowerPoint</vt:lpstr>
      <vt:lpstr>Презентация PowerPoint</vt:lpstr>
      <vt:lpstr>  Первичный сифилис: тв. шанкр нижней губы   </vt:lpstr>
      <vt:lpstr> </vt:lpstr>
      <vt:lpstr> </vt:lpstr>
      <vt:lpstr> </vt:lpstr>
      <vt:lpstr> </vt:lpstr>
      <vt:lpstr>Презентация PowerPoint</vt:lpstr>
      <vt:lpstr>Презентация PowerPoint</vt:lpstr>
      <vt:lpstr>Первичный сифилис: шанкр языка</vt:lpstr>
      <vt:lpstr>Первичный сифилис: первичная сифилома и  регионарный лимфаденит  </vt:lpstr>
      <vt:lpstr>Первичный сифилис: эрозивные шанкры</vt:lpstr>
      <vt:lpstr>Первичный сифилис: эрозивные шанкры</vt:lpstr>
      <vt:lpstr>Множественные язвенные шанкры </vt:lpstr>
      <vt:lpstr>Первичный сифилис: одиночные шанкры</vt:lpstr>
      <vt:lpstr>Первичный сифилис: шанкры больших половых губ</vt:lpstr>
      <vt:lpstr>Презентация PowerPoint</vt:lpstr>
      <vt:lpstr>Первичный сифилис: язвенный шанкр, осложнённый пиодермией</vt:lpstr>
      <vt:lpstr>ФАГЕДЕНИЧЕСКИЙ ТВЁРДЫЙ ШАНКР</vt:lpstr>
      <vt:lpstr>ГАНГРЕНОЗНЫЙ ТВЁРДЫЙ ШАНКР</vt:lpstr>
      <vt:lpstr>Первичный сифилис </vt:lpstr>
      <vt:lpstr>Первичный сифилис</vt:lpstr>
      <vt:lpstr>Первичный сифилис</vt:lpstr>
      <vt:lpstr>  </vt:lpstr>
      <vt:lpstr>Первичный сифилис</vt:lpstr>
      <vt:lpstr>Первичный сифилис:  тв. шанкр шейки матки </vt:lpstr>
      <vt:lpstr>Первичный сифилис:</vt:lpstr>
      <vt:lpstr>Шанкр - панариций</vt:lpstr>
      <vt:lpstr> </vt:lpstr>
      <vt:lpstr>Первичный сифилис</vt:lpstr>
      <vt:lpstr> Шанкр анальной области</vt:lpstr>
      <vt:lpstr>Презентация PowerPoint</vt:lpstr>
      <vt:lpstr>Презентация PowerPoint</vt:lpstr>
      <vt:lpstr>Макулёзно-папулёзные высыпания</vt:lpstr>
      <vt:lpstr>Макулезно-папулёзные высыпания</vt:lpstr>
      <vt:lpstr>Макулёзно-папулёзные высыпания</vt:lpstr>
      <vt:lpstr>Макулёзно-папулёзные высыпания</vt:lpstr>
      <vt:lpstr>Макулёзно-папулёзные высыпания</vt:lpstr>
      <vt:lpstr>Папулёзные сифилиды</vt:lpstr>
      <vt:lpstr>Папулёзные и макулёзно-папулёзные сифилиды</vt:lpstr>
      <vt:lpstr>Макулёзные      и      папулёзные  сифилиды</vt:lpstr>
      <vt:lpstr>ПАПУЛО-ПУСТУЛЁЗНЫЙ СИФИЛИД</vt:lpstr>
      <vt:lpstr>Цирцинарный сифилид                      Папулёзно-                      на половом члене                          сквамозный сифилид</vt:lpstr>
      <vt:lpstr>Вторичные сифилиды на  мошонке    и    ладонях</vt:lpstr>
      <vt:lpstr>Розеолёзные   и     псориазиформные сифилиды</vt:lpstr>
      <vt:lpstr>Папулёзно-сквамозные сифилиды</vt:lpstr>
      <vt:lpstr>Папулёзно-сквамозные сифилиды</vt:lpstr>
      <vt:lpstr>Вторичный сифилис, поражение мягкого нёба</vt:lpstr>
      <vt:lpstr>Эрозированные папулы в полости рта</vt:lpstr>
      <vt:lpstr>Вторичный сифилис на слизистой оболочке полости рта,  сочетание с многоформной экссудативной эритемой </vt:lpstr>
      <vt:lpstr>Вторичный сифилис</vt:lpstr>
      <vt:lpstr>Вторичный сифилис</vt:lpstr>
      <vt:lpstr>Вторичный сифилис</vt:lpstr>
      <vt:lpstr>Презентация PowerPoint</vt:lpstr>
      <vt:lpstr> </vt:lpstr>
      <vt:lpstr>Вторичный сифилис</vt:lpstr>
      <vt:lpstr>Вторичный сифилис</vt:lpstr>
      <vt:lpstr>Вторичный сифилис</vt:lpstr>
      <vt:lpstr>Вторичный сифилис</vt:lpstr>
      <vt:lpstr>Широкие кондиломы</vt:lpstr>
      <vt:lpstr>Широкие кондиломы</vt:lpstr>
      <vt:lpstr>Широкие кондиломы</vt:lpstr>
      <vt:lpstr>Широкие кондиломы</vt:lpstr>
      <vt:lpstr>Ладонно-подошвенные сифилиды</vt:lpstr>
      <vt:lpstr>Папулёзно-сквамозные сифилиды на подошвах</vt:lpstr>
      <vt:lpstr>Ладонно-подошвенные сифилиды</vt:lpstr>
      <vt:lpstr>Ладонные сифилиды</vt:lpstr>
      <vt:lpstr>Папулёзно-сквамозный и  папуло-пустулёзный  сифилиды</vt:lpstr>
      <vt:lpstr>Презентация PowerPoint</vt:lpstr>
      <vt:lpstr>Третичный сифилис: Узловатые сифилиды                        Кольцевидное поражение                                                         на верхней конечности</vt:lpstr>
      <vt:lpstr>Третичный сифилис: изъязвлённые узлы</vt:lpstr>
      <vt:lpstr>Третичный сифилис: типичные множественные гуммозные язвы</vt:lpstr>
      <vt:lpstr> Седловидный нос</vt:lpstr>
      <vt:lpstr>Гуммозные поражения области лица </vt:lpstr>
      <vt:lpstr>Третичный сифилис Гуммозная деструкция лица             Периостальные гуммы костей                  носа</vt:lpstr>
      <vt:lpstr>Третичный сифилис хронический интерстициальный глоссит</vt:lpstr>
      <vt:lpstr>Презентация PowerPoint</vt:lpstr>
      <vt:lpstr>Третичный сифилис рентгенологические признаки периоститов</vt:lpstr>
      <vt:lpstr>Третичный сифилис:  артропатия коленных суставов у больного спинной сухоткой</vt:lpstr>
      <vt:lpstr>Третичный сифилис. Спинная сухотка, поражение коленных и локтевых суставов.</vt:lpstr>
      <vt:lpstr>Третичный сифилис: атрофия зрительного нерва               остит плечевой кости                                                                                </vt:lpstr>
      <vt:lpstr>Третичный сифилис: язвы на стопах при спинной сухотке</vt:lpstr>
      <vt:lpstr>Третичный сифилис Рентгенография аневризмы аорты</vt:lpstr>
      <vt:lpstr>Третичный сифилис: аневризма восходящей аорты</vt:lpstr>
      <vt:lpstr>Третичный сифилис:  гуммозные язвы                рубцы «смятая бумага»                                                                    после гуммы </vt:lpstr>
      <vt:lpstr>Третичный сифилис  Гумма на половом члене              Гипопигментация после  гумм</vt:lpstr>
      <vt:lpstr>Третичный сифилис: гипопигментированные рубцы после гумм</vt:lpstr>
      <vt:lpstr>Презентация PowerPoint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Общее течение сифилиса.  Периоды сифилиса. Особенности проявления на коже и слизистых оболочках.    </dc:title>
  <dc:creator>user</dc:creator>
  <cp:lastModifiedBy>Admin</cp:lastModifiedBy>
  <cp:revision>25</cp:revision>
  <dcterms:created xsi:type="dcterms:W3CDTF">2019-02-25T13:16:09Z</dcterms:created>
  <dcterms:modified xsi:type="dcterms:W3CDTF">2021-01-18T18:51:24Z</dcterms:modified>
</cp:coreProperties>
</file>